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2" r:id="rId7"/>
    <p:sldId id="272" r:id="rId8"/>
    <p:sldId id="271" r:id="rId9"/>
    <p:sldId id="275" r:id="rId10"/>
    <p:sldId id="274" r:id="rId11"/>
    <p:sldId id="270" r:id="rId12"/>
    <p:sldId id="276" r:id="rId13"/>
    <p:sldId id="269" r:id="rId14"/>
    <p:sldId id="278" r:id="rId15"/>
    <p:sldId id="263" r:id="rId16"/>
    <p:sldId id="266" r:id="rId17"/>
    <p:sldId id="267" r:id="rId18"/>
    <p:sldId id="280" r:id="rId19"/>
    <p:sldId id="281" r:id="rId20"/>
    <p:sldId id="282"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35" autoAdjust="0"/>
    <p:restoredTop sz="94660"/>
  </p:normalViewPr>
  <p:slideViewPr>
    <p:cSldViewPr snapToGrid="0">
      <p:cViewPr varScale="1">
        <p:scale>
          <a:sx n="103" d="100"/>
          <a:sy n="103" d="100"/>
        </p:scale>
        <p:origin x="12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580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28028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86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C258FD-F723-49D6-902C-266DF8682339}"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826705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C258FD-F723-49D6-902C-266DF8682339}" type="datetimeFigureOut">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4125743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C258FD-F723-49D6-902C-266DF8682339}" type="datetimeFigureOut">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119277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EC258FD-F723-49D6-902C-266DF8682339}" type="datetimeFigureOut">
              <a:rPr lang="en-GB" smtClean="0"/>
              <a:t>07/09/2026</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290423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EC258FD-F723-49D6-902C-266DF8682339}" type="datetimeFigureOut">
              <a:rPr lang="en-GB" smtClean="0"/>
              <a:t>07/09/2026</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6E45A32-6204-4703-BB6A-E5F39D5B1D6E}" type="slidenum">
              <a:rPr lang="en-GB" smtClean="0"/>
              <a:t>‹#›</a:t>
            </a:fld>
            <a:endParaRPr lang="en-GB"/>
          </a:p>
        </p:txBody>
      </p:sp>
    </p:spTree>
    <p:extLst>
      <p:ext uri="{BB962C8B-B14F-4D97-AF65-F5344CB8AC3E}">
        <p14:creationId xmlns:p14="http://schemas.microsoft.com/office/powerpoint/2010/main" val="64827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C258FD-F723-49D6-902C-266DF8682339}"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4063837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476521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732155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EC258FD-F723-49D6-902C-266DF8682339}" type="datetimeFigureOut">
              <a:rPr lang="en-GB" smtClean="0"/>
              <a:t>07/09/2026</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6E45A32-6204-4703-BB6A-E5F39D5B1D6E}"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18945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s://www.unicef.org.uk/what-we-do/un-convention-child-rights/?gclid=CPHVpv3iqNQCFU0Q0wodS9oCGg&amp;sissr=1"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1981" y="391886"/>
            <a:ext cx="9418320" cy="2242458"/>
          </a:xfrm>
        </p:spPr>
        <p:txBody>
          <a:bodyPr anchor="ctr">
            <a:normAutofit/>
          </a:bodyPr>
          <a:lstStyle/>
          <a:p>
            <a:pPr algn="ctr"/>
            <a:r>
              <a:rPr lang="en-GB" sz="8000" dirty="0">
                <a:solidFill>
                  <a:srgbClr val="FF0000"/>
                </a:solidFill>
              </a:rPr>
              <a:t>Year 5 Parents’ Meeting – 2026/27</a:t>
            </a:r>
          </a:p>
        </p:txBody>
      </p:sp>
      <p:sp>
        <p:nvSpPr>
          <p:cNvPr id="4" name="TextBox 3"/>
          <p:cNvSpPr txBox="1"/>
          <p:nvPr/>
        </p:nvSpPr>
        <p:spPr>
          <a:xfrm>
            <a:off x="2714026" y="2516779"/>
            <a:ext cx="8360230" cy="1815882"/>
          </a:xfrm>
          <a:prstGeom prst="rect">
            <a:avLst/>
          </a:prstGeom>
          <a:noFill/>
        </p:spPr>
        <p:txBody>
          <a:bodyPr wrap="square" rtlCol="0">
            <a:spAutoFit/>
          </a:bodyPr>
          <a:lstStyle/>
          <a:p>
            <a:r>
              <a:rPr lang="en-GB" sz="2800" b="1" dirty="0"/>
              <a:t>Year 5: </a:t>
            </a:r>
            <a:r>
              <a:rPr lang="en-GB" sz="2800" dirty="0"/>
              <a:t>Mr Game and Miss Taj</a:t>
            </a:r>
          </a:p>
          <a:p>
            <a:r>
              <a:rPr lang="en-GB" sz="2800" b="1" dirty="0"/>
              <a:t>Learning Mentors: </a:t>
            </a:r>
            <a:r>
              <a:rPr lang="en-GB" sz="2800" dirty="0"/>
              <a:t>Mrs Gill, Mr Khan</a:t>
            </a:r>
          </a:p>
          <a:p>
            <a:r>
              <a:rPr lang="en-GB" sz="2800" b="1" dirty="0" err="1"/>
              <a:t>SENDCo</a:t>
            </a:r>
            <a:r>
              <a:rPr lang="en-GB" sz="2800" b="1" dirty="0"/>
              <a:t>: </a:t>
            </a:r>
            <a:r>
              <a:rPr lang="en-GB" sz="2800" dirty="0"/>
              <a:t>Miss King</a:t>
            </a:r>
          </a:p>
          <a:p>
            <a:r>
              <a:rPr lang="en-GB" sz="2800" b="1" dirty="0"/>
              <a:t>Senior Leadership: </a:t>
            </a:r>
            <a:r>
              <a:rPr lang="en-GB" sz="2800" dirty="0"/>
              <a:t>Mrs Khan, Mr Malcolm</a:t>
            </a:r>
          </a:p>
        </p:txBody>
      </p:sp>
    </p:spTree>
    <p:extLst>
      <p:ext uri="{BB962C8B-B14F-4D97-AF65-F5344CB8AC3E}">
        <p14:creationId xmlns:p14="http://schemas.microsoft.com/office/powerpoint/2010/main" val="399861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968" y="348342"/>
            <a:ext cx="10058400" cy="953589"/>
          </a:xfrm>
        </p:spPr>
        <p:txBody>
          <a:bodyPr>
            <a:normAutofit/>
          </a:bodyPr>
          <a:lstStyle/>
          <a:p>
            <a:r>
              <a:rPr lang="en-GB" sz="5400" b="1" dirty="0"/>
              <a:t>Morning Timetable</a:t>
            </a:r>
          </a:p>
        </p:txBody>
      </p:sp>
      <p:sp>
        <p:nvSpPr>
          <p:cNvPr id="3" name="Content Placeholder 2"/>
          <p:cNvSpPr>
            <a:spLocks noGrp="1"/>
          </p:cNvSpPr>
          <p:nvPr>
            <p:ph idx="1"/>
          </p:nvPr>
        </p:nvSpPr>
        <p:spPr>
          <a:xfrm>
            <a:off x="537968" y="1650274"/>
            <a:ext cx="11164175" cy="4249783"/>
          </a:xfrm>
        </p:spPr>
        <p:txBody>
          <a:bodyPr>
            <a:noAutofit/>
          </a:bodyPr>
          <a:lstStyle/>
          <a:p>
            <a:pPr marL="0" indent="0">
              <a:buNone/>
            </a:pPr>
            <a:r>
              <a:rPr lang="en-GB" sz="3200" dirty="0"/>
              <a:t>8:45 				In the line at the front of school</a:t>
            </a:r>
          </a:p>
          <a:p>
            <a:pPr marL="0" indent="0">
              <a:buNone/>
            </a:pPr>
            <a:r>
              <a:rPr lang="en-GB" sz="3200" dirty="0"/>
              <a:t>8:50 – 9:00		Register + Early Work </a:t>
            </a:r>
          </a:p>
          <a:p>
            <a:pPr marL="0" indent="0">
              <a:buNone/>
            </a:pPr>
            <a:r>
              <a:rPr lang="en-GB" sz="3200" dirty="0"/>
              <a:t>9:00 – 9:15 		Assembly/</a:t>
            </a:r>
            <a:r>
              <a:rPr lang="en-GB" sz="3200" dirty="0" err="1"/>
              <a:t>MyHappyMind</a:t>
            </a:r>
            <a:r>
              <a:rPr lang="en-GB" sz="3200" dirty="0"/>
              <a:t>/Maths Meeting</a:t>
            </a:r>
          </a:p>
          <a:p>
            <a:pPr marL="0" indent="0">
              <a:buNone/>
            </a:pPr>
            <a:r>
              <a:rPr lang="en-GB" sz="3200" dirty="0"/>
              <a:t>9:15 – 10:15 		Reading</a:t>
            </a:r>
          </a:p>
          <a:p>
            <a:pPr marL="0" indent="0">
              <a:buNone/>
            </a:pPr>
            <a:r>
              <a:rPr lang="en-GB" sz="3200" dirty="0"/>
              <a:t>10:15 – 11:10 		Writing</a:t>
            </a:r>
          </a:p>
          <a:p>
            <a:pPr marL="0" indent="0">
              <a:buNone/>
            </a:pPr>
            <a:r>
              <a:rPr lang="en-GB" sz="3200" dirty="0"/>
              <a:t>11:10 – 11:25	 	Playtime</a:t>
            </a:r>
          </a:p>
          <a:p>
            <a:pPr marL="0" indent="0">
              <a:buNone/>
            </a:pPr>
            <a:r>
              <a:rPr lang="en-GB" sz="3200" dirty="0"/>
              <a:t>11:30 – 12:30 		Mathematics</a:t>
            </a:r>
          </a:p>
        </p:txBody>
      </p:sp>
    </p:spTree>
    <p:extLst>
      <p:ext uri="{BB962C8B-B14F-4D97-AF65-F5344CB8AC3E}">
        <p14:creationId xmlns:p14="http://schemas.microsoft.com/office/powerpoint/2010/main" val="265786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Afternoon Timetable</a:t>
            </a:r>
          </a:p>
        </p:txBody>
      </p:sp>
      <p:sp>
        <p:nvSpPr>
          <p:cNvPr id="3" name="Content Placeholder 2"/>
          <p:cNvSpPr>
            <a:spLocks noGrp="1"/>
          </p:cNvSpPr>
          <p:nvPr>
            <p:ph idx="1"/>
          </p:nvPr>
        </p:nvSpPr>
        <p:spPr>
          <a:xfrm>
            <a:off x="1303342" y="2181681"/>
            <a:ext cx="9852338" cy="4024125"/>
          </a:xfrm>
        </p:spPr>
        <p:txBody>
          <a:bodyPr>
            <a:noAutofit/>
          </a:bodyPr>
          <a:lstStyle/>
          <a:p>
            <a:pPr marL="0" indent="0">
              <a:buNone/>
            </a:pPr>
            <a:r>
              <a:rPr lang="en-GB" sz="3600" dirty="0"/>
              <a:t>Music 				PE – Tuesday and Friday</a:t>
            </a:r>
          </a:p>
          <a:p>
            <a:pPr marL="0" indent="0">
              <a:buNone/>
            </a:pPr>
            <a:r>
              <a:rPr lang="en-GB" sz="3600" dirty="0"/>
              <a:t>Computing 			Spanish</a:t>
            </a:r>
          </a:p>
          <a:p>
            <a:pPr marL="0" indent="0">
              <a:buNone/>
            </a:pPr>
            <a:r>
              <a:rPr lang="en-GB" sz="3600" dirty="0"/>
              <a:t>Science 				Geography</a:t>
            </a:r>
          </a:p>
          <a:p>
            <a:pPr marL="0" indent="0">
              <a:buNone/>
            </a:pPr>
            <a:r>
              <a:rPr lang="en-GB" sz="3600" dirty="0"/>
              <a:t>RE					History</a:t>
            </a:r>
          </a:p>
          <a:p>
            <a:pPr marL="0" indent="0">
              <a:buNone/>
            </a:pPr>
            <a:r>
              <a:rPr lang="en-GB" sz="3600" dirty="0" err="1"/>
              <a:t>SPaG</a:t>
            </a:r>
            <a:r>
              <a:rPr lang="en-GB" sz="3600" dirty="0"/>
              <a:t>				PATHS</a:t>
            </a:r>
          </a:p>
          <a:p>
            <a:pPr marL="0" indent="0">
              <a:buNone/>
            </a:pPr>
            <a:r>
              <a:rPr lang="en-GB" sz="3600" dirty="0"/>
              <a:t>	</a:t>
            </a:r>
          </a:p>
          <a:p>
            <a:pPr marL="0" indent="0">
              <a:buNone/>
            </a:pPr>
            <a:r>
              <a:rPr lang="en-GB" sz="3600" dirty="0"/>
              <a:t>		</a:t>
            </a:r>
          </a:p>
        </p:txBody>
      </p:sp>
    </p:spTree>
    <p:extLst>
      <p:ext uri="{BB962C8B-B14F-4D97-AF65-F5344CB8AC3E}">
        <p14:creationId xmlns:p14="http://schemas.microsoft.com/office/powerpoint/2010/main" val="2391585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937" y="424543"/>
            <a:ext cx="10058400" cy="920931"/>
          </a:xfrm>
        </p:spPr>
        <p:txBody>
          <a:bodyPr>
            <a:normAutofit/>
          </a:bodyPr>
          <a:lstStyle/>
          <a:p>
            <a:r>
              <a:rPr lang="en-GB" sz="5400" b="1" dirty="0"/>
              <a:t>Year 5 Humanities</a:t>
            </a:r>
          </a:p>
        </p:txBody>
      </p:sp>
      <p:sp>
        <p:nvSpPr>
          <p:cNvPr id="3" name="Content Placeholder 2"/>
          <p:cNvSpPr>
            <a:spLocks noGrp="1"/>
          </p:cNvSpPr>
          <p:nvPr>
            <p:ph idx="1"/>
          </p:nvPr>
        </p:nvSpPr>
        <p:spPr>
          <a:xfrm>
            <a:off x="688836" y="1911266"/>
            <a:ext cx="11114387" cy="4024125"/>
          </a:xfrm>
        </p:spPr>
        <p:txBody>
          <a:bodyPr>
            <a:noAutofit/>
          </a:bodyPr>
          <a:lstStyle/>
          <a:p>
            <a:pPr marL="0" indent="0">
              <a:lnSpc>
                <a:spcPct val="100000"/>
              </a:lnSpc>
              <a:buNone/>
            </a:pPr>
            <a:r>
              <a:rPr lang="en-GB" sz="3600" dirty="0"/>
              <a:t>Autumn 1 	Economic activity in </a:t>
            </a:r>
            <a:r>
              <a:rPr lang="en-GB" sz="3600" dirty="0" err="1"/>
              <a:t>Bournville</a:t>
            </a:r>
            <a:r>
              <a:rPr lang="en-GB" sz="3600" dirty="0"/>
              <a:t> </a:t>
            </a:r>
            <a:br>
              <a:rPr lang="en-GB" sz="3600" dirty="0"/>
            </a:br>
            <a:r>
              <a:rPr lang="en-GB" sz="3600" dirty="0"/>
              <a:t>Autumn 2         Baghdad &amp; the Islamic Golden Age</a:t>
            </a:r>
          </a:p>
          <a:p>
            <a:pPr marL="0" indent="0">
              <a:lnSpc>
                <a:spcPct val="100000"/>
              </a:lnSpc>
              <a:buNone/>
            </a:pPr>
            <a:r>
              <a:rPr lang="en-GB" sz="3600" dirty="0"/>
              <a:t>Spring 1		The Changing Power of the British Monarchy</a:t>
            </a:r>
            <a:br>
              <a:rPr lang="en-GB" sz="3600" dirty="0"/>
            </a:br>
            <a:r>
              <a:rPr lang="en-GB" sz="3600" dirty="0"/>
              <a:t>Spring 2		Threats to our Environment</a:t>
            </a:r>
          </a:p>
          <a:p>
            <a:pPr marL="0" indent="0">
              <a:lnSpc>
                <a:spcPct val="100000"/>
              </a:lnSpc>
              <a:buNone/>
            </a:pPr>
            <a:r>
              <a:rPr lang="en-GB" sz="3600" dirty="0"/>
              <a:t>Summer  	1	Impact of the Railways in Britain</a:t>
            </a:r>
            <a:br>
              <a:rPr lang="en-GB" sz="3600" dirty="0"/>
            </a:br>
            <a:r>
              <a:rPr lang="en-GB" sz="3600" dirty="0"/>
              <a:t>Summer 2	Geography of North America</a:t>
            </a:r>
          </a:p>
        </p:txBody>
      </p:sp>
    </p:spTree>
    <p:extLst>
      <p:ext uri="{BB962C8B-B14F-4D97-AF65-F5344CB8AC3E}">
        <p14:creationId xmlns:p14="http://schemas.microsoft.com/office/powerpoint/2010/main" val="341736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4603" y="122854"/>
            <a:ext cx="2165325" cy="899160"/>
          </a:xfrm>
        </p:spPr>
        <p:txBody>
          <a:bodyPr>
            <a:normAutofit/>
          </a:bodyPr>
          <a:lstStyle/>
          <a:p>
            <a:r>
              <a:rPr lang="en-GB" sz="5400" b="1" dirty="0">
                <a:solidFill>
                  <a:srgbClr val="FF0000"/>
                </a:solidFill>
              </a:rPr>
              <a:t>English</a:t>
            </a:r>
          </a:p>
        </p:txBody>
      </p:sp>
      <p:sp>
        <p:nvSpPr>
          <p:cNvPr id="3" name="Content Placeholder 2"/>
          <p:cNvSpPr>
            <a:spLocks noGrp="1"/>
          </p:cNvSpPr>
          <p:nvPr>
            <p:ph idx="1"/>
          </p:nvPr>
        </p:nvSpPr>
        <p:spPr>
          <a:xfrm>
            <a:off x="1175035" y="473994"/>
            <a:ext cx="10122793" cy="5506928"/>
          </a:xfrm>
        </p:spPr>
        <p:txBody>
          <a:bodyPr>
            <a:noAutofit/>
          </a:bodyPr>
          <a:lstStyle/>
          <a:p>
            <a:pPr marL="0" indent="0">
              <a:buNone/>
            </a:pPr>
            <a:r>
              <a:rPr lang="en-GB" sz="3600" dirty="0"/>
              <a:t>Writing:</a:t>
            </a:r>
          </a:p>
          <a:p>
            <a:pPr marL="0" indent="0">
              <a:buNone/>
            </a:pPr>
            <a:r>
              <a:rPr lang="en-GB" sz="3600" dirty="0">
                <a:solidFill>
                  <a:srgbClr val="0000FF"/>
                </a:solidFill>
              </a:rPr>
              <a:t>Narratives, letter, diary, poetry, report and play script</a:t>
            </a:r>
          </a:p>
          <a:p>
            <a:pPr marL="0" indent="0">
              <a:buNone/>
            </a:pPr>
            <a:r>
              <a:rPr lang="en-GB" sz="3600" dirty="0"/>
              <a:t>Reading:</a:t>
            </a:r>
            <a:endParaRPr lang="en-GB" sz="3600" dirty="0">
              <a:solidFill>
                <a:srgbClr val="FF0000"/>
              </a:solidFill>
            </a:endParaRPr>
          </a:p>
          <a:p>
            <a:pPr marL="0" indent="0">
              <a:buNone/>
            </a:pPr>
            <a:r>
              <a:rPr lang="en-GB" sz="3600" dirty="0">
                <a:solidFill>
                  <a:srgbClr val="0000FF"/>
                </a:solidFill>
              </a:rPr>
              <a:t>Charlie and the Chocolate Factory</a:t>
            </a:r>
          </a:p>
          <a:p>
            <a:pPr marL="0" indent="0">
              <a:buNone/>
            </a:pPr>
            <a:r>
              <a:rPr lang="en-GB" sz="3600" dirty="0">
                <a:solidFill>
                  <a:srgbClr val="0000FF"/>
                </a:solidFill>
              </a:rPr>
              <a:t>One Thousand and One Arabian Nights</a:t>
            </a:r>
          </a:p>
          <a:p>
            <a:pPr marL="0" indent="0">
              <a:buNone/>
            </a:pPr>
            <a:r>
              <a:rPr lang="en-GB" sz="3600" dirty="0">
                <a:solidFill>
                  <a:srgbClr val="0000FF"/>
                </a:solidFill>
              </a:rPr>
              <a:t>Robin Hood</a:t>
            </a:r>
          </a:p>
          <a:p>
            <a:pPr marL="0" indent="0">
              <a:buNone/>
            </a:pPr>
            <a:r>
              <a:rPr lang="en-GB" sz="3600" dirty="0">
                <a:solidFill>
                  <a:srgbClr val="0000FF"/>
                </a:solidFill>
              </a:rPr>
              <a:t>The Railway Children</a:t>
            </a:r>
          </a:p>
          <a:p>
            <a:pPr marL="0" indent="0">
              <a:buNone/>
            </a:pPr>
            <a:r>
              <a:rPr lang="en-GB" sz="3600" dirty="0">
                <a:solidFill>
                  <a:srgbClr val="0000FF"/>
                </a:solidFill>
              </a:rPr>
              <a:t>Percy Jackson and the Lightning Thief</a:t>
            </a:r>
          </a:p>
        </p:txBody>
      </p:sp>
    </p:spTree>
    <p:extLst>
      <p:ext uri="{BB962C8B-B14F-4D97-AF65-F5344CB8AC3E}">
        <p14:creationId xmlns:p14="http://schemas.microsoft.com/office/powerpoint/2010/main" val="1027470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574" y="435429"/>
            <a:ext cx="8610600" cy="947058"/>
          </a:xfrm>
        </p:spPr>
        <p:txBody>
          <a:bodyPr>
            <a:normAutofit/>
          </a:bodyPr>
          <a:lstStyle/>
          <a:p>
            <a:r>
              <a:rPr lang="en-GB" sz="5400" b="1" dirty="0"/>
              <a:t>Homework </a:t>
            </a:r>
          </a:p>
        </p:txBody>
      </p:sp>
      <p:sp>
        <p:nvSpPr>
          <p:cNvPr id="3" name="Content Placeholder 2"/>
          <p:cNvSpPr>
            <a:spLocks noGrp="1"/>
          </p:cNvSpPr>
          <p:nvPr>
            <p:ph idx="1"/>
          </p:nvPr>
        </p:nvSpPr>
        <p:spPr>
          <a:xfrm>
            <a:off x="1199574" y="1855785"/>
            <a:ext cx="9681384" cy="4296537"/>
          </a:xfrm>
        </p:spPr>
        <p:txBody>
          <a:bodyPr>
            <a:noAutofit/>
          </a:bodyPr>
          <a:lstStyle/>
          <a:p>
            <a:pPr marL="0" indent="0">
              <a:buNone/>
            </a:pPr>
            <a:r>
              <a:rPr lang="en-GB" sz="4000" dirty="0"/>
              <a:t>Reading (diaries/records) – hand in on Tuesday with FIVE entries or more</a:t>
            </a:r>
          </a:p>
          <a:p>
            <a:pPr marL="0" indent="0">
              <a:buNone/>
            </a:pPr>
            <a:r>
              <a:rPr lang="en-GB" sz="4000" dirty="0"/>
              <a:t>Spellings – test every Friday</a:t>
            </a:r>
          </a:p>
          <a:p>
            <a:pPr marL="0" indent="0">
              <a:buNone/>
            </a:pPr>
            <a:r>
              <a:rPr lang="en-GB" sz="4000" dirty="0"/>
              <a:t>Handwriting practice</a:t>
            </a:r>
          </a:p>
          <a:p>
            <a:pPr marL="0" indent="0">
              <a:buNone/>
            </a:pPr>
            <a:r>
              <a:rPr lang="en-GB" sz="4000" dirty="0"/>
              <a:t>English &amp; Maths – Friday</a:t>
            </a:r>
          </a:p>
          <a:p>
            <a:pPr marL="0" indent="0">
              <a:buNone/>
            </a:pPr>
            <a:r>
              <a:rPr lang="en-GB" sz="4000" dirty="0"/>
              <a:t>Research/project tasks when appropriate</a:t>
            </a:r>
          </a:p>
        </p:txBody>
      </p:sp>
    </p:spTree>
    <p:extLst>
      <p:ext uri="{BB962C8B-B14F-4D97-AF65-F5344CB8AC3E}">
        <p14:creationId xmlns:p14="http://schemas.microsoft.com/office/powerpoint/2010/main" val="3548419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68490"/>
            <a:ext cx="10058400" cy="741073"/>
          </a:xfrm>
        </p:spPr>
        <p:txBody>
          <a:bodyPr/>
          <a:lstStyle/>
          <a:p>
            <a:r>
              <a:rPr lang="en-GB" b="1" dirty="0"/>
              <a:t>UNIFORM</a:t>
            </a:r>
          </a:p>
        </p:txBody>
      </p:sp>
      <p:sp>
        <p:nvSpPr>
          <p:cNvPr id="3" name="Content Placeholder 2"/>
          <p:cNvSpPr>
            <a:spLocks noGrp="1"/>
          </p:cNvSpPr>
          <p:nvPr>
            <p:ph idx="1"/>
          </p:nvPr>
        </p:nvSpPr>
        <p:spPr>
          <a:xfrm>
            <a:off x="1097280" y="1109563"/>
            <a:ext cx="10058400" cy="4855316"/>
          </a:xfrm>
        </p:spPr>
        <p:txBody>
          <a:bodyPr>
            <a:normAutofit fontScale="77500" lnSpcReduction="20000"/>
          </a:bodyPr>
          <a:lstStyle/>
          <a:p>
            <a:r>
              <a:rPr lang="en-GB" sz="3100" dirty="0"/>
              <a:t>Please ensure that your child is wearing a full school uniform every day including </a:t>
            </a:r>
            <a:r>
              <a:rPr lang="en-GB" sz="3100" b="1" dirty="0"/>
              <a:t>BLACK SHOES</a:t>
            </a:r>
            <a:r>
              <a:rPr lang="en-GB" sz="3100" dirty="0"/>
              <a:t>. </a:t>
            </a:r>
          </a:p>
          <a:p>
            <a:endParaRPr lang="en-GB" sz="3100" dirty="0"/>
          </a:p>
          <a:p>
            <a:r>
              <a:rPr lang="en-GB" sz="3100" dirty="0"/>
              <a:t>Please ensure your child comes in PE kit on PE days (</a:t>
            </a:r>
            <a:r>
              <a:rPr lang="en-GB" sz="3100" b="1" dirty="0"/>
              <a:t>white t-shirt, black shorts, leggings or track suit, pumps, trainers – no football shirts</a:t>
            </a:r>
            <a:r>
              <a:rPr lang="en-GB" sz="3100" dirty="0"/>
              <a:t>). </a:t>
            </a:r>
          </a:p>
          <a:p>
            <a:r>
              <a:rPr lang="en-GB" sz="3100" dirty="0"/>
              <a:t>Remember: no earrings on PE days (Tuesday and Friday). </a:t>
            </a:r>
          </a:p>
          <a:p>
            <a:r>
              <a:rPr lang="en-GB" sz="3100" dirty="0"/>
              <a:t>NO jewellery except stud earrings and simple watches.</a:t>
            </a:r>
          </a:p>
          <a:p>
            <a:r>
              <a:rPr lang="en-GB" sz="3100" dirty="0"/>
              <a:t>Dressing up days will be announced through the year.</a:t>
            </a:r>
          </a:p>
          <a:p>
            <a:r>
              <a:rPr lang="en-GB" sz="3100" dirty="0"/>
              <a:t>End of term – expectations continue until the final day of term in July.</a:t>
            </a:r>
          </a:p>
          <a:p>
            <a:endParaRPr lang="en-GB" sz="3100" dirty="0"/>
          </a:p>
          <a:p>
            <a:r>
              <a:rPr lang="en-GB" sz="3100" dirty="0"/>
              <a:t>Please provide your child with a bottle of PLAIN water for during the school day.  Children cannot refill their bottle in school. </a:t>
            </a:r>
          </a:p>
          <a:p>
            <a:endParaRPr lang="en-GB" dirty="0"/>
          </a:p>
        </p:txBody>
      </p:sp>
    </p:spTree>
    <p:extLst>
      <p:ext uri="{BB962C8B-B14F-4D97-AF65-F5344CB8AC3E}">
        <p14:creationId xmlns:p14="http://schemas.microsoft.com/office/powerpoint/2010/main" val="3162106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423" y="337457"/>
            <a:ext cx="10058400" cy="1127760"/>
          </a:xfrm>
        </p:spPr>
        <p:txBody>
          <a:bodyPr/>
          <a:lstStyle/>
          <a:p>
            <a:r>
              <a:rPr lang="en-GB" b="1" dirty="0">
                <a:solidFill>
                  <a:schemeClr val="tx1">
                    <a:lumMod val="65000"/>
                    <a:lumOff val="35000"/>
                  </a:schemeClr>
                </a:solidFill>
              </a:rPr>
              <a:t>TRIPS and WORKSHOPS</a:t>
            </a:r>
          </a:p>
        </p:txBody>
      </p:sp>
      <p:sp>
        <p:nvSpPr>
          <p:cNvPr id="3" name="Content Placeholder 2"/>
          <p:cNvSpPr>
            <a:spLocks noGrp="1"/>
          </p:cNvSpPr>
          <p:nvPr>
            <p:ph idx="1"/>
          </p:nvPr>
        </p:nvSpPr>
        <p:spPr>
          <a:xfrm>
            <a:off x="1229464" y="2128762"/>
            <a:ext cx="7867883" cy="3357638"/>
          </a:xfrm>
        </p:spPr>
        <p:txBody>
          <a:bodyPr>
            <a:normAutofit/>
          </a:bodyPr>
          <a:lstStyle/>
          <a:p>
            <a:r>
              <a:rPr lang="en-GB" sz="3600" dirty="0"/>
              <a:t>Balsall Heath library</a:t>
            </a:r>
            <a:br>
              <a:rPr lang="en-GB" sz="3600" dirty="0"/>
            </a:br>
            <a:r>
              <a:rPr lang="en-GB" sz="3600" dirty="0"/>
              <a:t>Central Mosque</a:t>
            </a:r>
          </a:p>
          <a:p>
            <a:r>
              <a:rPr lang="en-GB" sz="3600" dirty="0"/>
              <a:t>Healthy Living Workshop</a:t>
            </a:r>
          </a:p>
          <a:p>
            <a:r>
              <a:rPr lang="en-GB" sz="3600" dirty="0"/>
              <a:t>Parent workshops – Maths and English</a:t>
            </a:r>
          </a:p>
          <a:p>
            <a:r>
              <a:rPr lang="en-GB" sz="3600" dirty="0"/>
              <a:t>Swimming </a:t>
            </a:r>
          </a:p>
          <a:p>
            <a:endParaRPr lang="en-GB" sz="3600" dirty="0"/>
          </a:p>
          <a:p>
            <a:pPr marL="0" indent="0">
              <a:buNone/>
            </a:pPr>
            <a:endParaRPr lang="en-GB" sz="3600" dirty="0"/>
          </a:p>
        </p:txBody>
      </p:sp>
    </p:spTree>
    <p:extLst>
      <p:ext uri="{BB962C8B-B14F-4D97-AF65-F5344CB8AC3E}">
        <p14:creationId xmlns:p14="http://schemas.microsoft.com/office/powerpoint/2010/main" val="551176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310" y="293914"/>
            <a:ext cx="9643946" cy="912488"/>
          </a:xfrm>
        </p:spPr>
        <p:txBody>
          <a:bodyPr>
            <a:noAutofit/>
          </a:bodyPr>
          <a:lstStyle/>
          <a:p>
            <a:r>
              <a:rPr lang="en-GB" sz="5400" b="1" dirty="0"/>
              <a:t>Park Hill  - Rights and Values</a:t>
            </a:r>
          </a:p>
        </p:txBody>
      </p:sp>
      <p:sp>
        <p:nvSpPr>
          <p:cNvPr id="3" name="Content Placeholder 2"/>
          <p:cNvSpPr>
            <a:spLocks noGrp="1"/>
          </p:cNvSpPr>
          <p:nvPr>
            <p:ph idx="1"/>
          </p:nvPr>
        </p:nvSpPr>
        <p:spPr>
          <a:xfrm>
            <a:off x="1097280" y="1206402"/>
            <a:ext cx="9734006" cy="2886627"/>
          </a:xfrm>
        </p:spPr>
        <p:txBody>
          <a:bodyPr>
            <a:normAutofit/>
          </a:bodyPr>
          <a:lstStyle/>
          <a:p>
            <a:pPr marL="0" indent="0" algn="ctr">
              <a:buNone/>
            </a:pPr>
            <a:endParaRPr lang="en-GB" sz="4000" dirty="0">
              <a:solidFill>
                <a:srgbClr val="0000FF"/>
              </a:solidFill>
            </a:endParaRPr>
          </a:p>
          <a:p>
            <a:pPr marL="0" indent="0">
              <a:buNone/>
            </a:pPr>
            <a:r>
              <a:rPr lang="en-GB" sz="4000" dirty="0">
                <a:solidFill>
                  <a:srgbClr val="0000FF"/>
                </a:solidFill>
              </a:rPr>
              <a:t>British Values</a:t>
            </a:r>
          </a:p>
          <a:p>
            <a:pPr marL="0" indent="0">
              <a:buNone/>
            </a:pPr>
            <a:r>
              <a:rPr lang="en-GB" sz="4000" dirty="0">
                <a:solidFill>
                  <a:srgbClr val="FF0000"/>
                </a:solidFill>
              </a:rPr>
              <a:t>UNICEF – Gold Award</a:t>
            </a:r>
          </a:p>
          <a:p>
            <a:pPr marL="0" indent="0">
              <a:buNone/>
            </a:pPr>
            <a:r>
              <a:rPr lang="en-GB" sz="4000" dirty="0">
                <a:solidFill>
                  <a:srgbClr val="7030A0"/>
                </a:solidFill>
              </a:rPr>
              <a:t>Park Hill Values</a:t>
            </a:r>
          </a:p>
        </p:txBody>
      </p:sp>
    </p:spTree>
    <p:extLst>
      <p:ext uri="{BB962C8B-B14F-4D97-AF65-F5344CB8AC3E}">
        <p14:creationId xmlns:p14="http://schemas.microsoft.com/office/powerpoint/2010/main" val="4292159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539" y="576943"/>
            <a:ext cx="9643946" cy="912488"/>
          </a:xfrm>
        </p:spPr>
        <p:txBody>
          <a:bodyPr>
            <a:noAutofit/>
          </a:bodyPr>
          <a:lstStyle/>
          <a:p>
            <a:r>
              <a:rPr lang="en-GB" sz="5400" b="1" dirty="0"/>
              <a:t>Park Hill  - British Values</a:t>
            </a:r>
          </a:p>
        </p:txBody>
      </p:sp>
      <p:sp>
        <p:nvSpPr>
          <p:cNvPr id="3" name="Content Placeholder 2"/>
          <p:cNvSpPr>
            <a:spLocks noGrp="1"/>
          </p:cNvSpPr>
          <p:nvPr>
            <p:ph idx="1"/>
          </p:nvPr>
        </p:nvSpPr>
        <p:spPr>
          <a:xfrm>
            <a:off x="943393" y="1903088"/>
            <a:ext cx="9734006" cy="4662692"/>
          </a:xfrm>
        </p:spPr>
        <p:txBody>
          <a:bodyPr>
            <a:normAutofit fontScale="62500" lnSpcReduction="20000"/>
          </a:bodyPr>
          <a:lstStyle/>
          <a:p>
            <a:r>
              <a:rPr lang="en-GB" sz="4000" b="1" dirty="0">
                <a:latin typeface="Comic Sans MS" panose="030F0702030302020204" pitchFamily="66" charset="0"/>
              </a:rPr>
              <a:t>Democracy </a:t>
            </a:r>
            <a:r>
              <a:rPr lang="en-GB" sz="4000" b="1" dirty="0">
                <a:solidFill>
                  <a:srgbClr val="0070C0"/>
                </a:solidFill>
                <a:latin typeface="Comic Sans MS" panose="030F0702030302020204" pitchFamily="66" charset="0"/>
              </a:rPr>
              <a:t>– </a:t>
            </a:r>
            <a:r>
              <a:rPr lang="en-GB" sz="4000" dirty="0">
                <a:solidFill>
                  <a:srgbClr val="7030A0"/>
                </a:solidFill>
                <a:latin typeface="Comic Sans MS" panose="030F0702030302020204" pitchFamily="66" charset="0"/>
              </a:rPr>
              <a:t>the ability to vote for our laws and political leaders and to become political leaders and make laws ourselves too.</a:t>
            </a:r>
            <a:endParaRPr lang="en-GB" sz="4000" dirty="0">
              <a:latin typeface="Comic Sans MS" panose="030F0702030302020204" pitchFamily="66" charset="0"/>
            </a:endParaRPr>
          </a:p>
          <a:p>
            <a:r>
              <a:rPr lang="en-GB" sz="4000" b="1" dirty="0">
                <a:latin typeface="Comic Sans MS" panose="030F0702030302020204" pitchFamily="66" charset="0"/>
              </a:rPr>
              <a:t>Individual Liberty </a:t>
            </a:r>
            <a:r>
              <a:rPr lang="en-GB" sz="4000" dirty="0">
                <a:latin typeface="Comic Sans MS" panose="030F0702030302020204" pitchFamily="66" charset="0"/>
              </a:rPr>
              <a:t>– </a:t>
            </a:r>
            <a:r>
              <a:rPr lang="en-GB" sz="4000" dirty="0">
                <a:solidFill>
                  <a:schemeClr val="accent6">
                    <a:lumMod val="75000"/>
                  </a:schemeClr>
                </a:solidFill>
                <a:latin typeface="Comic Sans MS" panose="030F0702030302020204" pitchFamily="66" charset="0"/>
              </a:rPr>
              <a:t>we choose how to live our lives, make our own mistakes but also face our own consequences too.</a:t>
            </a:r>
            <a:endParaRPr lang="en-GB" sz="4000" b="1" dirty="0">
              <a:latin typeface="Comic Sans MS" panose="030F0702030302020204" pitchFamily="66" charset="0"/>
            </a:endParaRPr>
          </a:p>
          <a:p>
            <a:r>
              <a:rPr lang="en-GB" sz="4000" b="1" dirty="0">
                <a:latin typeface="Comic Sans MS" panose="030F0702030302020204" pitchFamily="66" charset="0"/>
              </a:rPr>
              <a:t>Rule of Law – </a:t>
            </a:r>
            <a:r>
              <a:rPr lang="en-GB" sz="4000" dirty="0">
                <a:solidFill>
                  <a:srgbClr val="002060"/>
                </a:solidFill>
                <a:latin typeface="Comic Sans MS" panose="030F0702030302020204" pitchFamily="66" charset="0"/>
              </a:rPr>
              <a:t>this has been made by British society over many years and reflects our values. We live within the law but can also challenge it and expect a fair trial if we break it.</a:t>
            </a:r>
            <a:endParaRPr lang="en-GB" sz="4000" dirty="0">
              <a:latin typeface="Comic Sans MS" panose="030F0702030302020204" pitchFamily="66" charset="0"/>
            </a:endParaRPr>
          </a:p>
          <a:p>
            <a:r>
              <a:rPr lang="en-GB" sz="4000" b="1" dirty="0">
                <a:latin typeface="Comic Sans MS" panose="030F0702030302020204" pitchFamily="66" charset="0"/>
              </a:rPr>
              <a:t>Mutual Respect </a:t>
            </a:r>
            <a:r>
              <a:rPr lang="en-GB" sz="4000" dirty="0">
                <a:latin typeface="Comic Sans MS" panose="030F0702030302020204" pitchFamily="66" charset="0"/>
              </a:rPr>
              <a:t>– </a:t>
            </a:r>
            <a:r>
              <a:rPr lang="en-GB" sz="4000" dirty="0">
                <a:solidFill>
                  <a:srgbClr val="C00000"/>
                </a:solidFill>
                <a:latin typeface="Comic Sans MS" panose="030F0702030302020204" pitchFamily="66" charset="0"/>
              </a:rPr>
              <a:t>everyone is entitled to their own lifestyle and politics – so long as they don’t encourage extremism as that goes against mutual respect and law.</a:t>
            </a:r>
          </a:p>
          <a:p>
            <a:r>
              <a:rPr lang="en-GB" sz="4000" b="1" dirty="0">
                <a:solidFill>
                  <a:schemeClr val="tx1">
                    <a:lumMod val="95000"/>
                    <a:lumOff val="5000"/>
                  </a:schemeClr>
                </a:solidFill>
                <a:latin typeface="Comic Sans MS" panose="030F0702030302020204" pitchFamily="66" charset="0"/>
              </a:rPr>
              <a:t>Tolerance of those of different faiths - </a:t>
            </a:r>
            <a:r>
              <a:rPr lang="en-GB" sz="4000" dirty="0">
                <a:solidFill>
                  <a:srgbClr val="C00000"/>
                </a:solidFill>
                <a:latin typeface="Comic Sans MS" panose="030F0702030302020204" pitchFamily="66" charset="0"/>
              </a:rPr>
              <a:t>everyone is entitled to their own faiths, non-religious world views and beliefs</a:t>
            </a:r>
            <a:endParaRPr lang="en-GB" sz="4000" b="1" dirty="0">
              <a:solidFill>
                <a:schemeClr val="tx1">
                  <a:lumMod val="95000"/>
                  <a:lumOff val="5000"/>
                </a:schemeClr>
              </a:solidFill>
              <a:latin typeface="Comic Sans MS" panose="030F0702030302020204" pitchFamily="66" charset="0"/>
            </a:endParaRPr>
          </a:p>
          <a:p>
            <a:pPr marL="0" indent="0" algn="ctr">
              <a:buNone/>
            </a:pPr>
            <a:endParaRPr lang="en-GB" sz="4000" dirty="0">
              <a:solidFill>
                <a:srgbClr val="0000FF"/>
              </a:solidFill>
            </a:endParaRPr>
          </a:p>
        </p:txBody>
      </p:sp>
    </p:spTree>
    <p:extLst>
      <p:ext uri="{BB962C8B-B14F-4D97-AF65-F5344CB8AC3E}">
        <p14:creationId xmlns:p14="http://schemas.microsoft.com/office/powerpoint/2010/main" val="2472695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30" y="656189"/>
            <a:ext cx="8610600" cy="1293028"/>
          </a:xfrm>
        </p:spPr>
        <p:txBody>
          <a:bodyPr>
            <a:normAutofit fontScale="90000"/>
          </a:bodyPr>
          <a:lstStyle/>
          <a:p>
            <a:pPr algn="ctr"/>
            <a:r>
              <a:rPr lang="en-GB" b="1" dirty="0"/>
              <a:t>UNICEF Rights Respecting School Award </a:t>
            </a:r>
            <a:br>
              <a:rPr lang="en-GB" b="1" dirty="0"/>
            </a:br>
            <a:endParaRPr lang="en-GB" b="1" dirty="0"/>
          </a:p>
        </p:txBody>
      </p:sp>
      <p:sp>
        <p:nvSpPr>
          <p:cNvPr id="3" name="Content Placeholder 2"/>
          <p:cNvSpPr>
            <a:spLocks noGrp="1"/>
          </p:cNvSpPr>
          <p:nvPr>
            <p:ph idx="1"/>
          </p:nvPr>
        </p:nvSpPr>
        <p:spPr>
          <a:xfrm>
            <a:off x="500130" y="2101756"/>
            <a:ext cx="10820400" cy="4024125"/>
          </a:xfrm>
        </p:spPr>
        <p:txBody>
          <a:bodyPr>
            <a:normAutofit fontScale="85000" lnSpcReduction="20000"/>
          </a:bodyPr>
          <a:lstStyle/>
          <a:p>
            <a:r>
              <a:rPr lang="en-GB" sz="2800" dirty="0"/>
              <a:t>Here at Park Hill, we are a Gold UNICEF Rights Respecting School.  We put the UN Convention for the Rights of the Child (UNCRC) at the heart of our school ethos and culture to improve well-being and develop every child’s talents and abilities to their full potential.  Our children and the school community learn about children’s rights and how to put them into practice every day.   </a:t>
            </a:r>
          </a:p>
          <a:p>
            <a:pPr marL="0" indent="0">
              <a:buNone/>
            </a:pPr>
            <a:br>
              <a:rPr lang="en-GB" sz="2800" dirty="0"/>
            </a:br>
            <a:endParaRPr lang="en-GB" sz="2800" dirty="0"/>
          </a:p>
          <a:p>
            <a:r>
              <a:rPr lang="en-GB" sz="2800" dirty="0"/>
              <a:t>Each class has learned about the UN Convention for the Rights of the Child (UNCRC) and created a class charter. </a:t>
            </a:r>
            <a:br>
              <a:rPr lang="en-GB" sz="2800" dirty="0"/>
            </a:br>
            <a:endParaRPr lang="en-GB" sz="2800" dirty="0"/>
          </a:p>
          <a:p>
            <a:r>
              <a:rPr lang="en-GB" sz="2800" dirty="0"/>
              <a:t>You can find out more about the UNCRC at </a:t>
            </a:r>
            <a:r>
              <a:rPr lang="en-GB" sz="2800" dirty="0">
                <a:hlinkClick r:id="rId2"/>
              </a:rPr>
              <a:t>https://www.unicef.org.uk/what-we-do/un-convention-child-rights/?gclid=CPHVpv3iqNQCFU0Q0wodS9oCGg&amp;sissr=1</a:t>
            </a:r>
            <a:r>
              <a:rPr lang="en-GB" sz="2800" dirty="0"/>
              <a:t> </a:t>
            </a:r>
            <a:r>
              <a:rPr lang="en-GB" sz="2600" dirty="0"/>
              <a:t>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520" y="154752"/>
            <a:ext cx="1860195" cy="1947004"/>
          </a:xfrm>
          <a:prstGeom prst="rect">
            <a:avLst/>
          </a:prstGeom>
        </p:spPr>
      </p:pic>
    </p:spTree>
    <p:extLst>
      <p:ext uri="{BB962C8B-B14F-4D97-AF65-F5344CB8AC3E}">
        <p14:creationId xmlns:p14="http://schemas.microsoft.com/office/powerpoint/2010/main" val="2602835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310" y="293914"/>
            <a:ext cx="9643946" cy="912488"/>
          </a:xfrm>
        </p:spPr>
        <p:txBody>
          <a:bodyPr>
            <a:noAutofit/>
          </a:bodyPr>
          <a:lstStyle/>
          <a:p>
            <a:r>
              <a:rPr lang="en-GB" sz="5400" b="1" dirty="0"/>
              <a:t>Park Hill  - Rights and Values</a:t>
            </a:r>
          </a:p>
        </p:txBody>
      </p:sp>
      <p:sp>
        <p:nvSpPr>
          <p:cNvPr id="3" name="Content Placeholder 2"/>
          <p:cNvSpPr>
            <a:spLocks noGrp="1"/>
          </p:cNvSpPr>
          <p:nvPr>
            <p:ph idx="1"/>
          </p:nvPr>
        </p:nvSpPr>
        <p:spPr>
          <a:xfrm>
            <a:off x="1097280" y="1206402"/>
            <a:ext cx="9734006" cy="4662692"/>
          </a:xfrm>
        </p:spPr>
        <p:txBody>
          <a:bodyPr>
            <a:normAutofit lnSpcReduction="10000"/>
          </a:bodyPr>
          <a:lstStyle/>
          <a:p>
            <a:pPr marL="0" indent="0" algn="ctr">
              <a:buNone/>
            </a:pPr>
            <a:endParaRPr lang="en-GB" sz="4000" dirty="0">
              <a:solidFill>
                <a:srgbClr val="0000FF"/>
              </a:solidFill>
            </a:endParaRPr>
          </a:p>
          <a:p>
            <a:pPr marL="0" indent="0">
              <a:buNone/>
            </a:pPr>
            <a:r>
              <a:rPr lang="en-GB" sz="4000" dirty="0">
                <a:solidFill>
                  <a:srgbClr val="7030A0"/>
                </a:solidFill>
              </a:rPr>
              <a:t>Park Hill Values:</a:t>
            </a:r>
          </a:p>
          <a:p>
            <a:pPr marL="0" indent="0">
              <a:buNone/>
            </a:pPr>
            <a:r>
              <a:rPr lang="en-GB" sz="4000" i="1" dirty="0">
                <a:solidFill>
                  <a:srgbClr val="7030A0"/>
                </a:solidFill>
              </a:rPr>
              <a:t>Aspiration, Community, Compassion,</a:t>
            </a:r>
          </a:p>
          <a:p>
            <a:pPr marL="0" indent="0">
              <a:buNone/>
            </a:pPr>
            <a:r>
              <a:rPr lang="en-GB" sz="4000" i="1" dirty="0">
                <a:solidFill>
                  <a:srgbClr val="7030A0"/>
                </a:solidFill>
              </a:rPr>
              <a:t>Equality, Resilience, Respect</a:t>
            </a:r>
          </a:p>
          <a:p>
            <a:pPr marL="0" indent="0">
              <a:buNone/>
            </a:pPr>
            <a:endParaRPr lang="en-GB" sz="4000" i="1" dirty="0">
              <a:solidFill>
                <a:srgbClr val="7030A0"/>
              </a:solidFill>
            </a:endParaRPr>
          </a:p>
          <a:p>
            <a:pPr marL="0" indent="0">
              <a:buNone/>
            </a:pPr>
            <a:r>
              <a:rPr lang="en-GB" sz="4000" dirty="0">
                <a:solidFill>
                  <a:srgbClr val="0000FF"/>
                </a:solidFill>
              </a:rPr>
              <a:t>Recognised and celebrated throughout school life and in Merit Assembly</a:t>
            </a:r>
          </a:p>
        </p:txBody>
      </p:sp>
    </p:spTree>
    <p:extLst>
      <p:ext uri="{BB962C8B-B14F-4D97-AF65-F5344CB8AC3E}">
        <p14:creationId xmlns:p14="http://schemas.microsoft.com/office/powerpoint/2010/main" val="2341854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119743"/>
            <a:ext cx="10212977" cy="1598288"/>
          </a:xfrm>
        </p:spPr>
        <p:txBody>
          <a:bodyPr>
            <a:noAutofit/>
          </a:bodyPr>
          <a:lstStyle/>
          <a:p>
            <a:r>
              <a:rPr lang="en-GB" sz="5400" b="1" dirty="0"/>
              <a:t>Wellbeing – PATHS &amp; </a:t>
            </a:r>
            <a:r>
              <a:rPr lang="en-GB" sz="5400" b="1" dirty="0" err="1"/>
              <a:t>MyHappyMind</a:t>
            </a:r>
            <a:endParaRPr lang="en-GB" sz="5400" b="1" dirty="0"/>
          </a:p>
        </p:txBody>
      </p:sp>
      <p:sp>
        <p:nvSpPr>
          <p:cNvPr id="3" name="Content Placeholder 2"/>
          <p:cNvSpPr>
            <a:spLocks noGrp="1"/>
          </p:cNvSpPr>
          <p:nvPr>
            <p:ph idx="1"/>
          </p:nvPr>
        </p:nvSpPr>
        <p:spPr>
          <a:xfrm>
            <a:off x="1097279" y="2009020"/>
            <a:ext cx="10058400" cy="3433837"/>
          </a:xfrm>
        </p:spPr>
        <p:txBody>
          <a:bodyPr>
            <a:normAutofit/>
          </a:bodyPr>
          <a:lstStyle/>
          <a:p>
            <a:pPr marL="0" indent="0">
              <a:buNone/>
            </a:pPr>
            <a:r>
              <a:rPr lang="en-GB" sz="4000" dirty="0"/>
              <a:t>Focus on self-development and 			      relationships</a:t>
            </a:r>
          </a:p>
        </p:txBody>
      </p:sp>
    </p:spTree>
    <p:extLst>
      <p:ext uri="{BB962C8B-B14F-4D97-AF65-F5344CB8AC3E}">
        <p14:creationId xmlns:p14="http://schemas.microsoft.com/office/powerpoint/2010/main" val="3005199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961" y="533400"/>
            <a:ext cx="10725696" cy="270231"/>
          </a:xfrm>
        </p:spPr>
        <p:txBody>
          <a:bodyPr>
            <a:noAutofit/>
          </a:bodyPr>
          <a:lstStyle/>
          <a:p>
            <a:endParaRPr lang="en-GB" sz="2800" b="1" dirty="0">
              <a:solidFill>
                <a:srgbClr val="0000FF"/>
              </a:solidFill>
            </a:endParaRPr>
          </a:p>
        </p:txBody>
      </p:sp>
      <p:sp>
        <p:nvSpPr>
          <p:cNvPr id="3" name="Content Placeholder 2"/>
          <p:cNvSpPr>
            <a:spLocks noGrp="1"/>
          </p:cNvSpPr>
          <p:nvPr>
            <p:ph idx="1"/>
          </p:nvPr>
        </p:nvSpPr>
        <p:spPr/>
        <p:txBody>
          <a:bodyPr/>
          <a:lstStyle/>
          <a:p>
            <a:endParaRPr lang="en-GB"/>
          </a:p>
        </p:txBody>
      </p:sp>
      <p:pic>
        <p:nvPicPr>
          <p:cNvPr id="2050" name="Picture 2" descr="Image p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637"/>
            <a:ext cx="12192000" cy="6960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116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Technology</a:t>
            </a:r>
          </a:p>
        </p:txBody>
      </p:sp>
      <p:sp>
        <p:nvSpPr>
          <p:cNvPr id="3" name="Content Placeholder 2"/>
          <p:cNvSpPr>
            <a:spLocks noGrp="1"/>
          </p:cNvSpPr>
          <p:nvPr>
            <p:ph idx="1"/>
          </p:nvPr>
        </p:nvSpPr>
        <p:spPr>
          <a:xfrm>
            <a:off x="128790" y="2057401"/>
            <a:ext cx="11745531" cy="4024125"/>
          </a:xfrm>
        </p:spPr>
        <p:txBody>
          <a:bodyPr>
            <a:noAutofit/>
          </a:bodyPr>
          <a:lstStyle/>
          <a:p>
            <a:pPr marL="0" indent="0" algn="ctr">
              <a:buNone/>
            </a:pPr>
            <a:endParaRPr lang="en-GB" sz="4000" dirty="0"/>
          </a:p>
          <a:p>
            <a:pPr marL="0" indent="0" algn="ctr">
              <a:buNone/>
            </a:pPr>
            <a:endParaRPr lang="en-GB" sz="4000" dirty="0"/>
          </a:p>
        </p:txBody>
      </p:sp>
      <p:pic>
        <p:nvPicPr>
          <p:cNvPr id="8" name="Picture 7"/>
          <p:cNvPicPr>
            <a:picLocks noChangeAspect="1"/>
          </p:cNvPicPr>
          <p:nvPr/>
        </p:nvPicPr>
        <p:blipFill>
          <a:blip r:embed="rId2"/>
          <a:stretch>
            <a:fillRect/>
          </a:stretch>
        </p:blipFill>
        <p:spPr>
          <a:xfrm>
            <a:off x="8138848" y="2346053"/>
            <a:ext cx="3735473" cy="3735473"/>
          </a:xfrm>
          <a:prstGeom prst="rect">
            <a:avLst/>
          </a:prstGeom>
        </p:spPr>
      </p:pic>
      <p:sp>
        <p:nvSpPr>
          <p:cNvPr id="5" name="AutoShape 2" descr="Microsoft Teams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3"/>
          <a:stretch>
            <a:fillRect/>
          </a:stretch>
        </p:blipFill>
        <p:spPr>
          <a:xfrm>
            <a:off x="4455048" y="3894297"/>
            <a:ext cx="2219325" cy="2057400"/>
          </a:xfrm>
          <a:prstGeom prst="rect">
            <a:avLst/>
          </a:prstGeom>
        </p:spPr>
      </p:pic>
      <p:pic>
        <p:nvPicPr>
          <p:cNvPr id="6" name="Picture 5"/>
          <p:cNvPicPr>
            <a:picLocks noChangeAspect="1"/>
          </p:cNvPicPr>
          <p:nvPr/>
        </p:nvPicPr>
        <p:blipFill rotWithShape="1">
          <a:blip r:embed="rId4"/>
          <a:srcRect l="983" t="48468" r="68213" b="27730"/>
          <a:stretch/>
        </p:blipFill>
        <p:spPr>
          <a:xfrm>
            <a:off x="378247" y="2268197"/>
            <a:ext cx="3755572" cy="2321605"/>
          </a:xfrm>
          <a:prstGeom prst="rect">
            <a:avLst/>
          </a:prstGeom>
        </p:spPr>
      </p:pic>
    </p:spTree>
    <p:extLst>
      <p:ext uri="{BB962C8B-B14F-4D97-AF65-F5344CB8AC3E}">
        <p14:creationId xmlns:p14="http://schemas.microsoft.com/office/powerpoint/2010/main" val="2817988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Photo permission</a:t>
            </a:r>
          </a:p>
        </p:txBody>
      </p:sp>
      <p:sp>
        <p:nvSpPr>
          <p:cNvPr id="3" name="Content Placeholder 2"/>
          <p:cNvSpPr>
            <a:spLocks noGrp="1"/>
          </p:cNvSpPr>
          <p:nvPr>
            <p:ph idx="1"/>
          </p:nvPr>
        </p:nvSpPr>
        <p:spPr>
          <a:xfrm>
            <a:off x="1097281" y="1989162"/>
            <a:ext cx="10332720" cy="4024125"/>
          </a:xfrm>
        </p:spPr>
        <p:txBody>
          <a:bodyPr>
            <a:noAutofit/>
          </a:bodyPr>
          <a:lstStyle/>
          <a:p>
            <a:pPr marL="0" indent="0">
              <a:buNone/>
            </a:pPr>
            <a:r>
              <a:rPr lang="en-GB" sz="4000" dirty="0"/>
              <a:t>Books / Instagram</a:t>
            </a:r>
          </a:p>
          <a:p>
            <a:pPr marL="0" indent="0">
              <a:buNone/>
            </a:pPr>
            <a:r>
              <a:rPr lang="en-GB" sz="4000" dirty="0"/>
              <a:t>Why?</a:t>
            </a:r>
          </a:p>
          <a:p>
            <a:pPr marL="0" indent="0">
              <a:buNone/>
            </a:pPr>
            <a:r>
              <a:rPr lang="en-GB" sz="4000" dirty="0"/>
              <a:t>To create a record of learning</a:t>
            </a:r>
          </a:p>
          <a:p>
            <a:pPr marL="0" indent="0">
              <a:buNone/>
            </a:pPr>
            <a:r>
              <a:rPr lang="en-GB" sz="4000" dirty="0"/>
              <a:t>To promote the school</a:t>
            </a:r>
          </a:p>
          <a:p>
            <a:pPr marL="0" indent="0">
              <a:buNone/>
            </a:pPr>
            <a:r>
              <a:rPr lang="en-GB" sz="4000" dirty="0"/>
              <a:t>To build a presence in the local community</a:t>
            </a:r>
          </a:p>
          <a:p>
            <a:pPr marL="0" indent="0">
              <a:buNone/>
            </a:pPr>
            <a:r>
              <a:rPr lang="en-GB" sz="4000" dirty="0"/>
              <a:t>To share successes with parents</a:t>
            </a:r>
          </a:p>
        </p:txBody>
      </p:sp>
    </p:spTree>
    <p:extLst>
      <p:ext uri="{BB962C8B-B14F-4D97-AF65-F5344CB8AC3E}">
        <p14:creationId xmlns:p14="http://schemas.microsoft.com/office/powerpoint/2010/main" val="3537040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914" y="1787338"/>
            <a:ext cx="6424181" cy="1293028"/>
          </a:xfrm>
        </p:spPr>
        <p:txBody>
          <a:bodyPr>
            <a:normAutofit fontScale="90000"/>
          </a:bodyPr>
          <a:lstStyle/>
          <a:p>
            <a:r>
              <a:rPr lang="en-GB" sz="5400" b="1" dirty="0"/>
              <a:t>Keeping informed:</a:t>
            </a:r>
            <a:br>
              <a:rPr lang="en-GB" sz="5400" b="1" dirty="0"/>
            </a:br>
            <a:r>
              <a:rPr lang="en-GB" sz="5400" b="1" dirty="0"/>
              <a:t>Instagram</a:t>
            </a:r>
            <a:br>
              <a:rPr lang="en-GB" sz="5400" b="1" dirty="0"/>
            </a:br>
            <a:r>
              <a:rPr lang="en-GB" sz="5400" b="1" dirty="0"/>
              <a:t>Newsletter</a:t>
            </a:r>
          </a:p>
        </p:txBody>
      </p:sp>
      <p:pic>
        <p:nvPicPr>
          <p:cNvPr id="5" name="Picture 4"/>
          <p:cNvPicPr>
            <a:picLocks noChangeAspect="1"/>
          </p:cNvPicPr>
          <p:nvPr/>
        </p:nvPicPr>
        <p:blipFill>
          <a:blip r:embed="rId2"/>
          <a:stretch>
            <a:fillRect/>
          </a:stretch>
        </p:blipFill>
        <p:spPr>
          <a:xfrm>
            <a:off x="5591460" y="2581917"/>
            <a:ext cx="3959308" cy="3036153"/>
          </a:xfrm>
          <a:prstGeom prst="rect">
            <a:avLst/>
          </a:prstGeom>
        </p:spPr>
      </p:pic>
    </p:spTree>
    <p:extLst>
      <p:ext uri="{BB962C8B-B14F-4D97-AF65-F5344CB8AC3E}">
        <p14:creationId xmlns:p14="http://schemas.microsoft.com/office/powerpoint/2010/main" val="3643595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491" y="412124"/>
            <a:ext cx="10058400" cy="822960"/>
          </a:xfrm>
        </p:spPr>
        <p:txBody>
          <a:bodyPr/>
          <a:lstStyle/>
          <a:p>
            <a:r>
              <a:rPr lang="en-GB" dirty="0"/>
              <a:t>Online safety</a:t>
            </a:r>
          </a:p>
        </p:txBody>
      </p:sp>
      <p:sp>
        <p:nvSpPr>
          <p:cNvPr id="4" name="Content Placeholder 2"/>
          <p:cNvSpPr>
            <a:spLocks noGrp="1"/>
          </p:cNvSpPr>
          <p:nvPr>
            <p:ph idx="1"/>
          </p:nvPr>
        </p:nvSpPr>
        <p:spPr>
          <a:xfrm>
            <a:off x="790832" y="1933762"/>
            <a:ext cx="11178539" cy="4277567"/>
          </a:xfrm>
        </p:spPr>
        <p:txBody>
          <a:bodyPr>
            <a:noAutofit/>
          </a:bodyPr>
          <a:lstStyle/>
          <a:p>
            <a:pPr marL="0" indent="0">
              <a:buNone/>
            </a:pPr>
            <a:r>
              <a:rPr lang="en-GB" sz="2400" dirty="0"/>
              <a:t>Technology provides opportunities for:</a:t>
            </a:r>
          </a:p>
          <a:p>
            <a:pPr marL="0" indent="0">
              <a:buNone/>
            </a:pPr>
            <a:r>
              <a:rPr lang="en-GB" sz="2400" dirty="0"/>
              <a:t>	Learning</a:t>
            </a:r>
          </a:p>
          <a:p>
            <a:pPr marL="0" indent="0">
              <a:buNone/>
            </a:pPr>
            <a:r>
              <a:rPr lang="en-GB" sz="2400" dirty="0"/>
              <a:t>	Fun</a:t>
            </a:r>
          </a:p>
          <a:p>
            <a:pPr marL="0" indent="0">
              <a:buNone/>
            </a:pPr>
            <a:r>
              <a:rPr lang="en-GB" sz="2400" dirty="0"/>
              <a:t>	Friendship</a:t>
            </a:r>
          </a:p>
          <a:p>
            <a:pPr marL="0" indent="0">
              <a:buNone/>
            </a:pPr>
            <a:r>
              <a:rPr lang="en-GB" sz="2400" dirty="0"/>
              <a:t>When online, however, children are more at risk of being involved in: </a:t>
            </a:r>
          </a:p>
          <a:p>
            <a:pPr marL="0" indent="0">
              <a:buNone/>
            </a:pPr>
            <a:r>
              <a:rPr lang="en-GB" sz="2400" dirty="0"/>
              <a:t>	Bullying</a:t>
            </a:r>
          </a:p>
          <a:p>
            <a:pPr marL="0" indent="0">
              <a:buNone/>
            </a:pPr>
            <a:r>
              <a:rPr lang="en-GB" sz="2400" dirty="0"/>
              <a:t>	Exploitation</a:t>
            </a:r>
          </a:p>
          <a:p>
            <a:pPr marL="0" indent="0">
              <a:buNone/>
            </a:pPr>
            <a:r>
              <a:rPr lang="en-GB" sz="2400" dirty="0"/>
              <a:t>	Showing negative behaviours towards others</a:t>
            </a:r>
          </a:p>
        </p:txBody>
      </p:sp>
      <p:sp>
        <p:nvSpPr>
          <p:cNvPr id="5" name="TextBox 4"/>
          <p:cNvSpPr txBox="1"/>
          <p:nvPr/>
        </p:nvSpPr>
        <p:spPr>
          <a:xfrm>
            <a:off x="181232" y="6211330"/>
            <a:ext cx="609600" cy="369332"/>
          </a:xfrm>
          <a:prstGeom prst="rect">
            <a:avLst/>
          </a:prstGeom>
          <a:noFill/>
        </p:spPr>
        <p:txBody>
          <a:bodyPr wrap="square" rtlCol="0">
            <a:spAutoFit/>
          </a:bodyPr>
          <a:lstStyle/>
          <a:p>
            <a:r>
              <a:rPr lang="en-GB" dirty="0"/>
              <a:t>FT</a:t>
            </a:r>
          </a:p>
        </p:txBody>
      </p:sp>
    </p:spTree>
    <p:extLst>
      <p:ext uri="{BB962C8B-B14F-4D97-AF65-F5344CB8AC3E}">
        <p14:creationId xmlns:p14="http://schemas.microsoft.com/office/powerpoint/2010/main" val="236084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what does the school do?</a:t>
            </a:r>
          </a:p>
        </p:txBody>
      </p:sp>
      <p:sp>
        <p:nvSpPr>
          <p:cNvPr id="4" name="Content Placeholder 2"/>
          <p:cNvSpPr>
            <a:spLocks noGrp="1"/>
          </p:cNvSpPr>
          <p:nvPr>
            <p:ph idx="1"/>
          </p:nvPr>
        </p:nvSpPr>
        <p:spPr>
          <a:xfrm>
            <a:off x="525732" y="2423160"/>
            <a:ext cx="11178539" cy="3745820"/>
          </a:xfrm>
        </p:spPr>
        <p:txBody>
          <a:bodyPr>
            <a:noAutofit/>
          </a:bodyPr>
          <a:lstStyle/>
          <a:p>
            <a:r>
              <a:rPr lang="en-GB" sz="2400" dirty="0"/>
              <a:t>Promote positive use of technology/internet</a:t>
            </a:r>
          </a:p>
          <a:p>
            <a:r>
              <a:rPr lang="en-GB" sz="2400" dirty="0"/>
              <a:t>Deliver lessons in e-safety through </a:t>
            </a:r>
            <a:r>
              <a:rPr lang="en-GB" sz="2400" dirty="0" err="1"/>
              <a:t>ProjectEVOLVE</a:t>
            </a:r>
            <a:r>
              <a:rPr lang="en-GB" sz="2400" dirty="0"/>
              <a:t> and RHE lessons</a:t>
            </a:r>
          </a:p>
          <a:p>
            <a:r>
              <a:rPr lang="en-GB" sz="2400" dirty="0"/>
              <a:t>Address e-safety issues as they arrive</a:t>
            </a:r>
          </a:p>
          <a:p>
            <a:r>
              <a:rPr lang="en-GB" sz="2400" dirty="0"/>
              <a:t>Provide advice to pupils and parents about staying safe online</a:t>
            </a:r>
          </a:p>
          <a:p>
            <a:r>
              <a:rPr lang="en-GB" sz="2400" dirty="0"/>
              <a:t>Signposts to other sources of information</a:t>
            </a:r>
          </a:p>
          <a:p>
            <a:r>
              <a:rPr lang="en-GB" sz="2400" dirty="0"/>
              <a:t>Technical solutions</a:t>
            </a:r>
          </a:p>
        </p:txBody>
      </p:sp>
      <p:sp>
        <p:nvSpPr>
          <p:cNvPr id="5" name="TextBox 4"/>
          <p:cNvSpPr txBox="1"/>
          <p:nvPr/>
        </p:nvSpPr>
        <p:spPr>
          <a:xfrm>
            <a:off x="181232" y="6211330"/>
            <a:ext cx="609600" cy="369332"/>
          </a:xfrm>
          <a:prstGeom prst="rect">
            <a:avLst/>
          </a:prstGeom>
          <a:noFill/>
        </p:spPr>
        <p:txBody>
          <a:bodyPr wrap="square" rtlCol="0">
            <a:spAutoFit/>
          </a:bodyPr>
          <a:lstStyle/>
          <a:p>
            <a:r>
              <a:rPr lang="en-GB" dirty="0"/>
              <a:t>FT</a:t>
            </a:r>
          </a:p>
        </p:txBody>
      </p:sp>
    </p:spTree>
    <p:extLst>
      <p:ext uri="{BB962C8B-B14F-4D97-AF65-F5344CB8AC3E}">
        <p14:creationId xmlns:p14="http://schemas.microsoft.com/office/powerpoint/2010/main" val="97727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how parents can support children</a:t>
            </a:r>
          </a:p>
        </p:txBody>
      </p:sp>
      <p:sp>
        <p:nvSpPr>
          <p:cNvPr id="4" name="Content Placeholder 2"/>
          <p:cNvSpPr>
            <a:spLocks noGrp="1"/>
          </p:cNvSpPr>
          <p:nvPr>
            <p:ph idx="1"/>
          </p:nvPr>
        </p:nvSpPr>
        <p:spPr>
          <a:xfrm>
            <a:off x="525732" y="2423160"/>
            <a:ext cx="11178539" cy="3745820"/>
          </a:xfrm>
        </p:spPr>
        <p:txBody>
          <a:bodyPr>
            <a:noAutofit/>
          </a:bodyPr>
          <a:lstStyle/>
          <a:p>
            <a:r>
              <a:rPr lang="en-GB" sz="2400" dirty="0"/>
              <a:t>Talk to your child about how they use the internet</a:t>
            </a:r>
          </a:p>
          <a:p>
            <a:r>
              <a:rPr lang="en-GB" sz="2400" dirty="0"/>
              <a:t>Ensure you know what their online activities are:</a:t>
            </a:r>
          </a:p>
          <a:p>
            <a:pPr lvl="1"/>
            <a:r>
              <a:rPr lang="en-GB" sz="2200" dirty="0"/>
              <a:t>How age appropriate are games?</a:t>
            </a:r>
          </a:p>
          <a:p>
            <a:pPr lvl="1"/>
            <a:r>
              <a:rPr lang="en-GB" sz="2200" dirty="0"/>
              <a:t>What are they watching on YouTube?</a:t>
            </a:r>
          </a:p>
          <a:p>
            <a:pPr lvl="1"/>
            <a:r>
              <a:rPr lang="en-GB" sz="2200" dirty="0"/>
              <a:t>Which networks are they part of?</a:t>
            </a:r>
          </a:p>
          <a:p>
            <a:pPr marL="320040" lvl="1" indent="0">
              <a:buNone/>
            </a:pPr>
            <a:r>
              <a:rPr lang="en-GB" sz="2200" dirty="0"/>
              <a:t>Consider limiting the amount of time children remain online per day</a:t>
            </a:r>
          </a:p>
        </p:txBody>
      </p:sp>
      <p:sp>
        <p:nvSpPr>
          <p:cNvPr id="5" name="TextBox 4"/>
          <p:cNvSpPr txBox="1"/>
          <p:nvPr/>
        </p:nvSpPr>
        <p:spPr>
          <a:xfrm>
            <a:off x="181232" y="6211330"/>
            <a:ext cx="609600" cy="369332"/>
          </a:xfrm>
          <a:prstGeom prst="rect">
            <a:avLst/>
          </a:prstGeom>
          <a:noFill/>
        </p:spPr>
        <p:txBody>
          <a:bodyPr wrap="square" rtlCol="0">
            <a:spAutoFit/>
          </a:bodyPr>
          <a:lstStyle/>
          <a:p>
            <a:r>
              <a:rPr lang="en-GB" dirty="0"/>
              <a:t>IM</a:t>
            </a:r>
          </a:p>
        </p:txBody>
      </p:sp>
    </p:spTree>
    <p:extLst>
      <p:ext uri="{BB962C8B-B14F-4D97-AF65-F5344CB8AC3E}">
        <p14:creationId xmlns:p14="http://schemas.microsoft.com/office/powerpoint/2010/main" val="3907869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p>
        </p:txBody>
      </p:sp>
      <p:sp>
        <p:nvSpPr>
          <p:cNvPr id="3" name="Content Placeholder 2"/>
          <p:cNvSpPr>
            <a:spLocks noGrp="1"/>
          </p:cNvSpPr>
          <p:nvPr>
            <p:ph idx="1"/>
          </p:nvPr>
        </p:nvSpPr>
        <p:spPr/>
        <p:txBody>
          <a:bodyPr>
            <a:normAutofit/>
          </a:bodyPr>
          <a:lstStyle/>
          <a:p>
            <a:r>
              <a:rPr lang="en-GB" sz="4800" dirty="0"/>
              <a:t>     Thank you from all the staff!</a:t>
            </a:r>
          </a:p>
        </p:txBody>
      </p:sp>
    </p:spTree>
    <p:extLst>
      <p:ext uri="{BB962C8B-B14F-4D97-AF65-F5344CB8AC3E}">
        <p14:creationId xmlns:p14="http://schemas.microsoft.com/office/powerpoint/2010/main" val="27128577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1339</TotalTime>
  <Words>930</Words>
  <Application>Microsoft Office PowerPoint</Application>
  <PresentationFormat>Widescreen</PresentationFormat>
  <Paragraphs>117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Calibri Light</vt:lpstr>
      <vt:lpstr>Comic Sans MS</vt:lpstr>
      <vt:lpstr>Retrospect</vt:lpstr>
      <vt:lpstr>Year 5 Parents’ Meeting – 2026/27</vt:lpstr>
      <vt:lpstr>Morning Timetable</vt:lpstr>
      <vt:lpstr>Afternoon Timetable</vt:lpstr>
      <vt:lpstr>Year 5 Humanities</vt:lpstr>
      <vt:lpstr>English</vt:lpstr>
      <vt:lpstr>Homework </vt:lpstr>
      <vt:lpstr>UNIFORM</vt:lpstr>
      <vt:lpstr>TRIPS and WORKSHOPS</vt:lpstr>
      <vt:lpstr>Park Hill  - Rights and Values</vt:lpstr>
      <vt:lpstr>Park Hill  - British Values</vt:lpstr>
      <vt:lpstr>UNICEF Rights Respecting School Award  </vt:lpstr>
      <vt:lpstr>Park Hill  - Rights and Values</vt:lpstr>
      <vt:lpstr>Wellbeing – PATHS &amp; MyHappyMind</vt:lpstr>
      <vt:lpstr>PowerPoint Presentation</vt:lpstr>
      <vt:lpstr>Technology</vt:lpstr>
      <vt:lpstr>Photo permission</vt:lpstr>
      <vt:lpstr>Keeping informed: Instagram Newsletter</vt:lpstr>
      <vt:lpstr>Online safety</vt:lpstr>
      <vt:lpstr>Online safety: what does the school do?</vt:lpstr>
      <vt:lpstr>Online safety: how parents can support children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5 Parents’ Meeting</dc:title>
  <dc:creator>Alana Brown</dc:creator>
  <cp:lastModifiedBy>Andrew Game</cp:lastModifiedBy>
  <cp:revision>71</cp:revision>
  <dcterms:created xsi:type="dcterms:W3CDTF">2016-09-15T13:56:27Z</dcterms:created>
  <dcterms:modified xsi:type="dcterms:W3CDTF">2026-09-07T12:24:45Z</dcterms:modified>
</cp:coreProperties>
</file>