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74" r:id="rId10"/>
    <p:sldId id="272" r:id="rId11"/>
    <p:sldId id="271" r:id="rId12"/>
    <p:sldId id="264" r:id="rId13"/>
    <p:sldId id="269" r:id="rId14"/>
    <p:sldId id="276" r:id="rId15"/>
    <p:sldId id="277" r:id="rId16"/>
    <p:sldId id="270" r:id="rId17"/>
    <p:sldId id="266" r:id="rId18"/>
    <p:sldId id="281" r:id="rId19"/>
    <p:sldId id="278" r:id="rId20"/>
    <p:sldId id="279" r:id="rId21"/>
    <p:sldId id="280" r:id="rId22"/>
    <p:sldId id="267" r:id="rId23"/>
    <p:sldId id="2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39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6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72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863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84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59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51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18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8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908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81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95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3888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682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818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9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258FD-F723-49D6-902C-266DF868233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6E45A32-6204-4703-BB6A-E5F39D5B1D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7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mestables.co.uk/multiplication-tables-check/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32000"/>
          </a:xfrm>
        </p:spPr>
        <p:txBody>
          <a:bodyPr anchor="ctr">
            <a:normAutofit/>
          </a:bodyPr>
          <a:lstStyle/>
          <a:p>
            <a:pPr algn="ctr"/>
            <a:r>
              <a:rPr lang="en-GB" sz="8000" dirty="0" smtClean="0"/>
              <a:t>Year 4 Parents/Carers’ Meeting</a:t>
            </a:r>
            <a:endParaRPr lang="en-GB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64" y="4790952"/>
            <a:ext cx="9448800" cy="6858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GB" sz="5400" dirty="0"/>
              <a:t>8</a:t>
            </a:r>
            <a:r>
              <a:rPr lang="en-GB" sz="5400" dirty="0" smtClean="0"/>
              <a:t>th </a:t>
            </a:r>
            <a:r>
              <a:rPr lang="en-GB" sz="5400" dirty="0" smtClean="0"/>
              <a:t>September </a:t>
            </a:r>
            <a:r>
              <a:rPr lang="en-GB" sz="5400" dirty="0" smtClean="0"/>
              <a:t>2026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99861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916" y="177421"/>
            <a:ext cx="10058400" cy="97308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/>
              <a:t>Morning Timetable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571" y="1447777"/>
            <a:ext cx="11865429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 smtClean="0"/>
              <a:t>8:45 						Year 4 </a:t>
            </a:r>
            <a:r>
              <a:rPr lang="en-GB" sz="3200" dirty="0" smtClean="0"/>
              <a:t>line up</a:t>
            </a:r>
            <a:r>
              <a:rPr lang="en-GB" sz="3200" dirty="0" smtClean="0"/>
              <a:t> </a:t>
            </a:r>
            <a:r>
              <a:rPr lang="en-GB" sz="3200" dirty="0" smtClean="0"/>
              <a:t>next to Reception playground</a:t>
            </a: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8:50 – 9:00			</a:t>
            </a:r>
            <a:r>
              <a:rPr lang="en-GB" sz="3200" dirty="0"/>
              <a:t>r</a:t>
            </a:r>
            <a:r>
              <a:rPr lang="en-GB" sz="3200" dirty="0" smtClean="0"/>
              <a:t>egister, early work (spellings,          								           handwriting, times tables) and assembly</a:t>
            </a: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9:00 – 9:45 	       </a:t>
            </a:r>
            <a:r>
              <a:rPr lang="en-GB" sz="3200" dirty="0"/>
              <a:t>r</a:t>
            </a:r>
            <a:r>
              <a:rPr lang="en-GB" sz="3200" dirty="0" smtClean="0"/>
              <a:t>eading</a:t>
            </a:r>
          </a:p>
          <a:p>
            <a:pPr marL="0" indent="0">
              <a:buNone/>
            </a:pPr>
            <a:r>
              <a:rPr lang="en-GB" sz="3200" dirty="0" smtClean="0"/>
              <a:t>9:45 – 10:45 		</a:t>
            </a:r>
            <a:r>
              <a:rPr lang="en-GB" sz="3200" dirty="0" smtClean="0"/>
              <a:t>writing</a:t>
            </a:r>
          </a:p>
          <a:p>
            <a:pPr marL="0" indent="0">
              <a:buNone/>
            </a:pPr>
            <a:r>
              <a:rPr lang="en-GB" sz="3200" dirty="0" smtClean="0"/>
              <a:t>10:45 – 11:10       music/times tables, </a:t>
            </a:r>
            <a:r>
              <a:rPr lang="en-GB" sz="3200" dirty="0" err="1" smtClean="0"/>
              <a:t>SPaG</a:t>
            </a:r>
            <a:r>
              <a:rPr lang="en-GB" sz="3200" dirty="0" smtClean="0"/>
              <a:t>, spellings</a:t>
            </a: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11:10 – 11.25</a:t>
            </a:r>
            <a:r>
              <a:rPr lang="en-GB" sz="3200" dirty="0" smtClean="0"/>
              <a:t>	</a:t>
            </a:r>
            <a:r>
              <a:rPr lang="en-GB" sz="3200" dirty="0" smtClean="0"/>
              <a:t>    BREAK</a:t>
            </a: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11:30 </a:t>
            </a:r>
            <a:r>
              <a:rPr lang="en-GB" sz="3200" dirty="0" smtClean="0"/>
              <a:t>– </a:t>
            </a:r>
            <a:r>
              <a:rPr lang="en-GB" sz="3200" dirty="0" smtClean="0"/>
              <a:t>12:30</a:t>
            </a:r>
            <a:r>
              <a:rPr lang="en-GB" sz="3200" dirty="0" smtClean="0"/>
              <a:t>	 	maths</a:t>
            </a:r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5786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802" y="245660"/>
            <a:ext cx="10058400" cy="918494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/>
              <a:t>Afternoon Timetable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447" y="2087685"/>
            <a:ext cx="11393570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Monday 			outdoor PE, RHE/PATHS (My Happy Mind)</a:t>
            </a:r>
          </a:p>
          <a:p>
            <a:pPr marL="0" indent="0">
              <a:buNone/>
            </a:pPr>
            <a:r>
              <a:rPr lang="en-GB" sz="3600" dirty="0" smtClean="0"/>
              <a:t>Tuesday</a:t>
            </a:r>
            <a:r>
              <a:rPr lang="en-GB" sz="3600" dirty="0"/>
              <a:t>	</a:t>
            </a:r>
            <a:r>
              <a:rPr lang="en-GB" sz="3600" dirty="0" smtClean="0"/>
              <a:t>		</a:t>
            </a:r>
            <a:r>
              <a:rPr lang="en-GB" sz="3600" dirty="0"/>
              <a:t>s</a:t>
            </a:r>
            <a:r>
              <a:rPr lang="en-GB" sz="3600" dirty="0" smtClean="0"/>
              <a:t>cience, Spanish</a:t>
            </a:r>
          </a:p>
          <a:p>
            <a:pPr marL="0" indent="0">
              <a:buNone/>
            </a:pPr>
            <a:r>
              <a:rPr lang="en-GB" sz="3600" dirty="0" smtClean="0"/>
              <a:t>Wednesday		art/DT, indoor PE</a:t>
            </a:r>
          </a:p>
          <a:p>
            <a:pPr marL="0" indent="0">
              <a:buNone/>
            </a:pPr>
            <a:r>
              <a:rPr lang="en-GB" sz="3600" dirty="0" smtClean="0"/>
              <a:t>Thursday 		history/geography, computing</a:t>
            </a:r>
          </a:p>
          <a:p>
            <a:pPr marL="0" indent="0">
              <a:buNone/>
            </a:pPr>
            <a:r>
              <a:rPr lang="en-GB" sz="3600" dirty="0" smtClean="0"/>
              <a:t>Friday 			RE/RHE/PATHS</a:t>
            </a:r>
          </a:p>
        </p:txBody>
      </p:sp>
    </p:spTree>
    <p:extLst>
      <p:ext uri="{BB962C8B-B14F-4D97-AF65-F5344CB8AC3E}">
        <p14:creationId xmlns:p14="http://schemas.microsoft.com/office/powerpoint/2010/main" val="239158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13899"/>
            <a:ext cx="10058400" cy="891199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400" b="1" dirty="0" smtClean="0"/>
              <a:t>Year 4 Humanities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381164"/>
            <a:ext cx="11612879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 smtClean="0"/>
              <a:t>Autumn 1 	The </a:t>
            </a:r>
            <a:r>
              <a:rPr lang="en-GB" sz="3200" dirty="0" smtClean="0"/>
              <a:t>Romans</a:t>
            </a: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Autumn 2 	Geographical </a:t>
            </a:r>
            <a:r>
              <a:rPr lang="en-GB" sz="3200" dirty="0"/>
              <a:t>features of the UK and </a:t>
            </a:r>
            <a:r>
              <a:rPr lang="en-GB" sz="3200" dirty="0" smtClean="0"/>
              <a:t>Europe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Spring 1</a:t>
            </a:r>
            <a:r>
              <a:rPr lang="en-GB" sz="3200" dirty="0"/>
              <a:t>	</a:t>
            </a:r>
            <a:r>
              <a:rPr lang="en-GB" sz="3200" dirty="0" smtClean="0"/>
              <a:t>	</a:t>
            </a:r>
            <a:r>
              <a:rPr lang="en-GB" sz="3200" dirty="0"/>
              <a:t>The Anglo-Saxons and their legacy</a:t>
            </a:r>
          </a:p>
          <a:p>
            <a:pPr marL="0" indent="0">
              <a:buNone/>
            </a:pPr>
            <a:r>
              <a:rPr lang="en-GB" sz="3200" dirty="0"/>
              <a:t>Spring </a:t>
            </a:r>
            <a:r>
              <a:rPr lang="en-GB" sz="3200" dirty="0" smtClean="0"/>
              <a:t>2		</a:t>
            </a:r>
            <a:r>
              <a:rPr lang="en-GB" sz="3200" dirty="0"/>
              <a:t>Catalonia (Spain) &amp; UK – </a:t>
            </a:r>
            <a:r>
              <a:rPr lang="en-GB" sz="3200" dirty="0" smtClean="0"/>
              <a:t>a comparative study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 smtClean="0"/>
              <a:t>Summer 1	</a:t>
            </a:r>
            <a:r>
              <a:rPr lang="en-GB" sz="3200" dirty="0"/>
              <a:t> </a:t>
            </a:r>
            <a:r>
              <a:rPr lang="en-GB" sz="3200" dirty="0" smtClean="0"/>
              <a:t>   </a:t>
            </a:r>
            <a:r>
              <a:rPr lang="en-GB" sz="3200" dirty="0"/>
              <a:t>Vikings versus Anglo-Saxons</a:t>
            </a:r>
          </a:p>
          <a:p>
            <a:pPr marL="0" indent="0">
              <a:buNone/>
            </a:pPr>
            <a:r>
              <a:rPr lang="en-GB" sz="3200" dirty="0" smtClean="0"/>
              <a:t>Summer 2		</a:t>
            </a:r>
            <a:r>
              <a:rPr lang="en-GB" sz="3200" dirty="0"/>
              <a:t>Mexico &amp; UK – a comparative study</a:t>
            </a:r>
          </a:p>
          <a:p>
            <a:pPr marL="0" indent="0">
              <a:buNone/>
            </a:pPr>
            <a:r>
              <a:rPr lang="en-GB" sz="3200" dirty="0" smtClean="0"/>
              <a:t>	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173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098" y="327547"/>
            <a:ext cx="10058400" cy="1000381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E</a:t>
            </a:r>
            <a:r>
              <a:rPr lang="en-GB" sz="5400" b="1" dirty="0" smtClean="0"/>
              <a:t>nglish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005885"/>
            <a:ext cx="10122793" cy="4630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 smtClean="0"/>
              <a:t>Writing: letters, narratives, argument text</a:t>
            </a:r>
            <a:r>
              <a:rPr lang="en-GB" sz="4000" dirty="0"/>
              <a:t>, recounts, poetry, </a:t>
            </a:r>
            <a:endParaRPr lang="en-GB" sz="4000" dirty="0" smtClean="0"/>
          </a:p>
          <a:p>
            <a:pPr marL="0" indent="0" algn="ctr">
              <a:buNone/>
            </a:pP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Reading: </a:t>
            </a:r>
            <a:r>
              <a:rPr lang="en-GB" sz="4000" dirty="0" smtClean="0"/>
              <a:t>The Queen of Darkness</a:t>
            </a:r>
            <a:r>
              <a:rPr lang="en-GB" sz="4000" dirty="0" smtClean="0">
                <a:solidFill>
                  <a:srgbClr val="FF0000"/>
                </a:solidFill>
              </a:rPr>
              <a:t>*</a:t>
            </a:r>
            <a:r>
              <a:rPr lang="en-GB" sz="4000" dirty="0" smtClean="0"/>
              <a:t>, Beowulf </a:t>
            </a:r>
            <a:r>
              <a:rPr lang="en-GB" sz="4000" dirty="0" smtClean="0"/>
              <a:t>the </a:t>
            </a:r>
            <a:r>
              <a:rPr lang="en-GB" sz="4000" dirty="0"/>
              <a:t>H</a:t>
            </a:r>
            <a:r>
              <a:rPr lang="en-GB" sz="4000" dirty="0" smtClean="0"/>
              <a:t>ero, How to Train Your Dragon, </a:t>
            </a: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Toro</a:t>
            </a:r>
            <a:r>
              <a:rPr lang="en-GB" sz="4000" dirty="0" smtClean="0"/>
              <a:t>! Toro</a:t>
            </a:r>
            <a:r>
              <a:rPr lang="en-GB" sz="4000" dirty="0" smtClean="0"/>
              <a:t>!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*new text based on Romans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573" y="174898"/>
            <a:ext cx="10948609" cy="1320800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/>
              <a:t>M</a:t>
            </a:r>
            <a:r>
              <a:rPr lang="en-GB" sz="5400" b="1" dirty="0" smtClean="0"/>
              <a:t>aths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03" y="1051560"/>
            <a:ext cx="11745531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Place Value and Number e.g. addition and subtraction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Measurement e.g. length and perimeter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Statistics e.g. bar charts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/>
              <a:t>Geometry e.g. shape</a:t>
            </a:r>
          </a:p>
        </p:txBody>
      </p:sp>
    </p:spTree>
    <p:extLst>
      <p:ext uri="{BB962C8B-B14F-4D97-AF65-F5344CB8AC3E}">
        <p14:creationId xmlns:p14="http://schemas.microsoft.com/office/powerpoint/2010/main" val="308268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3347" y="232011"/>
            <a:ext cx="8610600" cy="928699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 smtClean="0"/>
              <a:t>Homework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6717" y="1290210"/>
            <a:ext cx="10827420" cy="4831617"/>
          </a:xfrm>
        </p:spPr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Reading records </a:t>
            </a:r>
            <a:r>
              <a:rPr lang="en-GB" sz="4000" dirty="0" smtClean="0"/>
              <a:t>– hand in with FIVE entries</a:t>
            </a:r>
          </a:p>
          <a:p>
            <a:r>
              <a:rPr lang="en-GB" sz="4000" dirty="0" smtClean="0"/>
              <a:t>Spellings </a:t>
            </a:r>
          </a:p>
          <a:p>
            <a:r>
              <a:rPr lang="en-GB" sz="4000" b="1" dirty="0" smtClean="0">
                <a:solidFill>
                  <a:srgbClr val="0070C0"/>
                </a:solidFill>
              </a:rPr>
              <a:t>Maths/Times tables practice</a:t>
            </a:r>
          </a:p>
          <a:p>
            <a:r>
              <a:rPr lang="en-GB" sz="4000" dirty="0" smtClean="0"/>
              <a:t>All homework is set on Friday to be completed for the following Friday</a:t>
            </a:r>
          </a:p>
          <a:p>
            <a:pPr marL="0" indent="0" algn="ctr">
              <a:buNone/>
            </a:pPr>
            <a:endParaRPr lang="en-GB" sz="4000" dirty="0" smtClean="0"/>
          </a:p>
          <a:p>
            <a:pPr marL="0" indent="0" algn="ctr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4841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Benefits of Reading For Pleasure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71479" y="1482375"/>
            <a:ext cx="11384230" cy="36515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/>
              <a:t>Evidence Shows</a:t>
            </a:r>
            <a:r>
              <a:rPr lang="en-GB" sz="3200" dirty="0" smtClean="0"/>
              <a:t>:</a:t>
            </a:r>
          </a:p>
          <a:p>
            <a:r>
              <a:rPr lang="en-GB" sz="3200" dirty="0" smtClean="0"/>
              <a:t>Positive </a:t>
            </a:r>
            <a:r>
              <a:rPr lang="en-GB" sz="3200" dirty="0"/>
              <a:t>relationship between reading enjoyment and </a:t>
            </a:r>
            <a:r>
              <a:rPr lang="en-GB" sz="3200" dirty="0" smtClean="0"/>
              <a:t>attainment</a:t>
            </a:r>
          </a:p>
          <a:p>
            <a:r>
              <a:rPr lang="en-GB" sz="3200" dirty="0" smtClean="0"/>
              <a:t>Positive </a:t>
            </a:r>
            <a:r>
              <a:rPr lang="en-GB" sz="3200" dirty="0"/>
              <a:t>link between positive attitudes towards reading and scoring well in </a:t>
            </a:r>
            <a:r>
              <a:rPr lang="en-GB" sz="3200" dirty="0" smtClean="0"/>
              <a:t>assessments</a:t>
            </a:r>
          </a:p>
          <a:p>
            <a:r>
              <a:rPr lang="en-GB" sz="3200" dirty="0" smtClean="0"/>
              <a:t>Reading </a:t>
            </a:r>
            <a:r>
              <a:rPr lang="en-GB" sz="3200" dirty="0"/>
              <a:t>for pleasure has positive emotional and social </a:t>
            </a:r>
            <a:r>
              <a:rPr lang="en-GB" sz="3200" dirty="0" smtClean="0"/>
              <a:t>consequences</a:t>
            </a:r>
          </a:p>
          <a:p>
            <a:r>
              <a:rPr lang="en-GB" sz="3200" dirty="0" smtClean="0"/>
              <a:t>Reading for enjoyment </a:t>
            </a:r>
            <a:r>
              <a:rPr lang="en-GB" sz="3200" dirty="0"/>
              <a:t>is one of the most important factors for educational success</a:t>
            </a:r>
          </a:p>
        </p:txBody>
      </p:sp>
    </p:spTree>
    <p:extLst>
      <p:ext uri="{BB962C8B-B14F-4D97-AF65-F5344CB8AC3E}">
        <p14:creationId xmlns:p14="http://schemas.microsoft.com/office/powerpoint/2010/main" val="316162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8648" y="308104"/>
            <a:ext cx="7766936" cy="1646302"/>
          </a:xfrm>
        </p:spPr>
        <p:txBody>
          <a:bodyPr/>
          <a:lstStyle/>
          <a:p>
            <a:pPr algn="l"/>
            <a:r>
              <a:rPr lang="en-GB" sz="1800" b="1" dirty="0" smtClean="0"/>
              <a:t/>
            </a:r>
            <a:br>
              <a:rPr lang="en-GB" sz="1800" b="1" dirty="0" smtClean="0"/>
            </a:b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 smtClean="0"/>
              <a:t/>
            </a:r>
            <a:br>
              <a:rPr lang="en-GB" sz="1800" b="1" dirty="0" smtClean="0"/>
            </a:br>
            <a:r>
              <a:rPr lang="en-GB" sz="1800" b="1" dirty="0"/>
              <a:t/>
            </a:r>
            <a:br>
              <a:rPr lang="en-GB" sz="1800" b="1" dirty="0"/>
            </a:br>
            <a:r>
              <a:rPr lang="en-GB" sz="1800" b="1" dirty="0" smtClean="0"/>
              <a:t/>
            </a:r>
            <a:br>
              <a:rPr lang="en-GB" sz="1800" b="1" dirty="0" smtClean="0"/>
            </a:br>
            <a:r>
              <a:rPr lang="en-GB" sz="1800" b="1" dirty="0"/>
              <a:t/>
            </a:r>
            <a:br>
              <a:rPr lang="en-GB" sz="1800" b="1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8752" y="174257"/>
            <a:ext cx="9121454" cy="5742877"/>
          </a:xfrm>
        </p:spPr>
        <p:txBody>
          <a:bodyPr>
            <a:noAutofit/>
          </a:bodyPr>
          <a:lstStyle/>
          <a:p>
            <a:pPr algn="l"/>
            <a:r>
              <a:rPr lang="en-GB" sz="2400" b="1" dirty="0">
                <a:solidFill>
                  <a:schemeClr val="tx1"/>
                </a:solidFill>
              </a:rPr>
              <a:t>Multiplication Tables Check</a:t>
            </a:r>
            <a:br>
              <a:rPr lang="en-GB" sz="2400" b="1" dirty="0">
                <a:solidFill>
                  <a:schemeClr val="tx1"/>
                </a:solidFill>
              </a:rPr>
            </a:br>
            <a:r>
              <a:rPr lang="en-GB" sz="2400" b="1" dirty="0">
                <a:solidFill>
                  <a:schemeClr val="tx1"/>
                </a:solidFill>
              </a:rPr>
              <a:t/>
            </a:r>
            <a:br>
              <a:rPr lang="en-GB" sz="2400" b="1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The multiplication tables check (MTC) is statutory for primary schools </a:t>
            </a:r>
            <a:r>
              <a:rPr lang="en-GB" sz="2400" dirty="0" smtClean="0">
                <a:solidFill>
                  <a:schemeClr val="tx1"/>
                </a:solidFill>
              </a:rPr>
              <a:t>from </a:t>
            </a:r>
            <a:r>
              <a:rPr lang="en-GB" sz="2400" dirty="0">
                <a:solidFill>
                  <a:schemeClr val="tx1"/>
                </a:solidFill>
              </a:rPr>
              <a:t>2021/22 academic year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GB" sz="2400" dirty="0">
                <a:solidFill>
                  <a:schemeClr val="tx1"/>
                </a:solidFill>
              </a:rPr>
              <a:t/>
            </a:r>
            <a:br>
              <a:rPr lang="en-GB" sz="2400" dirty="0">
                <a:solidFill>
                  <a:schemeClr val="tx1"/>
                </a:solidFill>
              </a:rPr>
            </a:br>
            <a:r>
              <a:rPr lang="en-GB" sz="2400" dirty="0">
                <a:solidFill>
                  <a:schemeClr val="tx1"/>
                </a:solidFill>
              </a:rPr>
              <a:t>The purpose of the MTC is to determine whether pupils can recall their times tables fluently, which is essential for future success in mathematics. It will help schools to identify </a:t>
            </a:r>
            <a:r>
              <a:rPr lang="en-GB" sz="2400" dirty="0" smtClean="0">
                <a:solidFill>
                  <a:schemeClr val="tx1"/>
                </a:solidFill>
              </a:rPr>
              <a:t>pupils, who </a:t>
            </a:r>
            <a:r>
              <a:rPr lang="en-GB" sz="2400" dirty="0">
                <a:solidFill>
                  <a:schemeClr val="tx1"/>
                </a:solidFill>
              </a:rPr>
              <a:t>have not yet mastered their times </a:t>
            </a:r>
            <a:r>
              <a:rPr lang="en-GB" sz="2400" dirty="0" smtClean="0">
                <a:solidFill>
                  <a:schemeClr val="tx1"/>
                </a:solidFill>
              </a:rPr>
              <a:t>tables so </a:t>
            </a:r>
            <a:r>
              <a:rPr lang="en-GB" sz="2400" dirty="0">
                <a:solidFill>
                  <a:schemeClr val="tx1"/>
                </a:solidFill>
              </a:rPr>
              <a:t>that additional support can be provided</a:t>
            </a:r>
            <a:r>
              <a:rPr lang="en-GB" sz="2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GB" sz="2400" dirty="0" smtClean="0">
              <a:solidFill>
                <a:schemeClr val="tx1"/>
              </a:solidFill>
            </a:endParaRPr>
          </a:p>
          <a:p>
            <a:pPr algn="l"/>
            <a:r>
              <a:rPr lang="en-GB" sz="2400" dirty="0" smtClean="0">
                <a:solidFill>
                  <a:schemeClr val="tx1"/>
                </a:solidFill>
              </a:rPr>
              <a:t>Schools </a:t>
            </a:r>
            <a:r>
              <a:rPr lang="en-GB" sz="2400" dirty="0">
                <a:solidFill>
                  <a:schemeClr val="tx1"/>
                </a:solidFill>
              </a:rPr>
              <a:t>must administer the MTC to all eligible year 4 pupils </a:t>
            </a:r>
            <a:r>
              <a:rPr lang="en-GB" sz="2400" dirty="0" smtClean="0">
                <a:solidFill>
                  <a:schemeClr val="tx1"/>
                </a:solidFill>
              </a:rPr>
              <a:t>across a two-week period from </a:t>
            </a:r>
            <a:r>
              <a:rPr lang="en-GB" sz="2400" dirty="0" smtClean="0">
                <a:solidFill>
                  <a:schemeClr val="tx1"/>
                </a:solidFill>
              </a:rPr>
              <a:t>week beginning Monday </a:t>
            </a:r>
            <a:r>
              <a:rPr lang="en-GB" sz="2400" dirty="0" smtClean="0">
                <a:solidFill>
                  <a:schemeClr val="tx1"/>
                </a:solidFill>
              </a:rPr>
              <a:t>7th </a:t>
            </a:r>
            <a:r>
              <a:rPr lang="en-GB" sz="2400" dirty="0" smtClean="0">
                <a:solidFill>
                  <a:schemeClr val="tx1"/>
                </a:solidFill>
              </a:rPr>
              <a:t>June. </a:t>
            </a:r>
          </a:p>
          <a:p>
            <a:pPr algn="l"/>
            <a:endParaRPr lang="en-GB" sz="2400" dirty="0" smtClean="0">
              <a:solidFill>
                <a:schemeClr val="tx1"/>
              </a:solidFill>
            </a:endParaRPr>
          </a:p>
          <a:p>
            <a:pPr algn="l"/>
            <a:r>
              <a:rPr lang="en-GB" dirty="0" smtClean="0">
                <a:solidFill>
                  <a:schemeClr val="tx1"/>
                </a:solidFill>
                <a:hlinkClick r:id="rId2"/>
              </a:rPr>
              <a:t>https</a:t>
            </a:r>
            <a:r>
              <a:rPr lang="en-GB" dirty="0">
                <a:solidFill>
                  <a:schemeClr val="tx1"/>
                </a:solidFill>
                <a:hlinkClick r:id="rId2"/>
              </a:rPr>
              <a:t>://www.timestables.co.uk/multiplication-tables-check</a:t>
            </a:r>
            <a:r>
              <a:rPr lang="en-GB" dirty="0" smtClean="0">
                <a:solidFill>
                  <a:schemeClr val="tx1"/>
                </a:solidFill>
                <a:hlinkClick r:id="rId2"/>
              </a:rPr>
              <a:t>/</a:t>
            </a:r>
            <a:endParaRPr lang="en-GB" dirty="0" smtClean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46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68490"/>
            <a:ext cx="10058400" cy="741073"/>
          </a:xfrm>
        </p:spPr>
        <p:txBody>
          <a:bodyPr/>
          <a:lstStyle/>
          <a:p>
            <a:r>
              <a:rPr lang="en-GB" b="1" dirty="0" smtClean="0"/>
              <a:t>UNIFORM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109563"/>
            <a:ext cx="10058400" cy="5095294"/>
          </a:xfrm>
        </p:spPr>
        <p:txBody>
          <a:bodyPr>
            <a:normAutofit fontScale="92500" lnSpcReduction="20000"/>
          </a:bodyPr>
          <a:lstStyle/>
          <a:p>
            <a:r>
              <a:rPr lang="en-GB" sz="3100" dirty="0" smtClean="0"/>
              <a:t>Please </a:t>
            </a:r>
            <a:r>
              <a:rPr lang="en-GB" sz="3100" dirty="0"/>
              <a:t>ensure that your child is wearing a full school uniform every </a:t>
            </a:r>
            <a:r>
              <a:rPr lang="en-GB" sz="3100" dirty="0" smtClean="0"/>
              <a:t>day including </a:t>
            </a:r>
            <a:r>
              <a:rPr lang="en-GB" sz="3100" b="1" dirty="0" smtClean="0"/>
              <a:t>BLACK SHOES</a:t>
            </a:r>
            <a:r>
              <a:rPr lang="en-GB" sz="3100" dirty="0" smtClean="0"/>
              <a:t>. </a:t>
            </a:r>
            <a:endParaRPr lang="en-GB" sz="3100" dirty="0"/>
          </a:p>
          <a:p>
            <a:endParaRPr lang="en-GB" sz="3100" dirty="0"/>
          </a:p>
          <a:p>
            <a:r>
              <a:rPr lang="en-GB" sz="3100" dirty="0" smtClean="0"/>
              <a:t>Please </a:t>
            </a:r>
            <a:r>
              <a:rPr lang="en-GB" sz="3100" dirty="0"/>
              <a:t>ensure your child </a:t>
            </a:r>
            <a:r>
              <a:rPr lang="en-GB" sz="3100" dirty="0" smtClean="0"/>
              <a:t>comes in </a:t>
            </a:r>
            <a:r>
              <a:rPr lang="en-GB" sz="3100" dirty="0"/>
              <a:t>PE kit </a:t>
            </a:r>
            <a:r>
              <a:rPr lang="en-GB" sz="3100" dirty="0" smtClean="0"/>
              <a:t>on PE days (</a:t>
            </a:r>
            <a:r>
              <a:rPr lang="en-GB" sz="3100" b="1" dirty="0" smtClean="0"/>
              <a:t>white </a:t>
            </a:r>
            <a:r>
              <a:rPr lang="en-GB" sz="3100" b="1" dirty="0"/>
              <a:t>t-shirt, black shorts, leggings or track suit, </a:t>
            </a:r>
            <a:r>
              <a:rPr lang="en-GB" sz="3100" b="1" dirty="0" smtClean="0"/>
              <a:t>pumps, trainers – no football shirts</a:t>
            </a:r>
            <a:r>
              <a:rPr lang="en-GB" sz="3100" dirty="0" smtClean="0"/>
              <a:t>). </a:t>
            </a:r>
          </a:p>
          <a:p>
            <a:r>
              <a:rPr lang="en-GB" sz="3100" dirty="0" smtClean="0"/>
              <a:t>Remember: </a:t>
            </a:r>
            <a:r>
              <a:rPr lang="en-GB" sz="3100" dirty="0"/>
              <a:t>no </a:t>
            </a:r>
            <a:r>
              <a:rPr lang="en-GB" sz="3100" dirty="0" smtClean="0"/>
              <a:t>earrings/watches </a:t>
            </a:r>
            <a:r>
              <a:rPr lang="en-GB" sz="3100" dirty="0"/>
              <a:t>on PE days </a:t>
            </a:r>
            <a:r>
              <a:rPr lang="en-GB" sz="3100" b="1" dirty="0" smtClean="0">
                <a:solidFill>
                  <a:srgbClr val="FF0000"/>
                </a:solidFill>
              </a:rPr>
              <a:t>(Monday and Wednesday). </a:t>
            </a:r>
          </a:p>
          <a:p>
            <a:r>
              <a:rPr lang="en-GB" sz="3100" dirty="0" smtClean="0"/>
              <a:t>Dressing up days will be announced through the year.</a:t>
            </a:r>
          </a:p>
          <a:p>
            <a:r>
              <a:rPr lang="en-GB" sz="3100" dirty="0" smtClean="0"/>
              <a:t>Please </a:t>
            </a:r>
            <a:r>
              <a:rPr lang="en-GB" sz="3100" dirty="0"/>
              <a:t>provide your child with a </a:t>
            </a:r>
            <a:r>
              <a:rPr lang="en-GB" sz="3100" dirty="0" smtClean="0"/>
              <a:t>large </a:t>
            </a:r>
            <a:r>
              <a:rPr lang="en-GB" sz="3100" dirty="0" smtClean="0"/>
              <a:t>reusable </a:t>
            </a:r>
            <a:r>
              <a:rPr lang="en-GB" sz="3100" dirty="0" smtClean="0"/>
              <a:t>bottle </a:t>
            </a:r>
            <a:r>
              <a:rPr lang="en-GB" sz="3100" dirty="0"/>
              <a:t>of </a:t>
            </a:r>
            <a:r>
              <a:rPr lang="en-GB" sz="3100" dirty="0" smtClean="0"/>
              <a:t>PLAIN water </a:t>
            </a:r>
            <a:r>
              <a:rPr lang="en-GB" sz="3100" dirty="0"/>
              <a:t>for during the school day.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1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TRIPS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157" y="127000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600" dirty="0" smtClean="0"/>
          </a:p>
          <a:p>
            <a:r>
              <a:rPr lang="en-GB" sz="3600" dirty="0" smtClean="0"/>
              <a:t>Synagogue – Jewish place of worship</a:t>
            </a:r>
          </a:p>
          <a:p>
            <a:r>
              <a:rPr lang="en-GB" sz="3600" dirty="0" smtClean="0"/>
              <a:t>Hindu temple</a:t>
            </a:r>
          </a:p>
          <a:p>
            <a:pPr marL="0" indent="0">
              <a:buNone/>
            </a:pPr>
            <a:endParaRPr lang="en-GB" sz="3600" dirty="0" smtClean="0"/>
          </a:p>
          <a:p>
            <a:pPr marL="0" indent="0">
              <a:buNone/>
            </a:pPr>
            <a:r>
              <a:rPr lang="en-GB" sz="3600" dirty="0" smtClean="0">
                <a:solidFill>
                  <a:srgbClr val="0070C0"/>
                </a:solidFill>
              </a:rPr>
              <a:t>Dates /times </a:t>
            </a:r>
            <a:r>
              <a:rPr lang="en-GB" sz="3600" dirty="0" err="1" smtClean="0">
                <a:solidFill>
                  <a:srgbClr val="0070C0"/>
                </a:solidFill>
              </a:rPr>
              <a:t>etc</a:t>
            </a:r>
            <a:r>
              <a:rPr lang="en-GB" sz="3600" dirty="0" smtClean="0">
                <a:solidFill>
                  <a:srgbClr val="0070C0"/>
                </a:solidFill>
              </a:rPr>
              <a:t> TBC</a:t>
            </a:r>
          </a:p>
          <a:p>
            <a:pPr marL="0" indent="0">
              <a:buNone/>
            </a:pP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55117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6413" y="221006"/>
            <a:ext cx="10635343" cy="835062"/>
          </a:xfrm>
        </p:spPr>
        <p:txBody>
          <a:bodyPr>
            <a:normAutofit fontScale="90000"/>
          </a:bodyPr>
          <a:lstStyle/>
          <a:p>
            <a:r>
              <a:rPr lang="en-GB" sz="5400" b="1" dirty="0" smtClean="0"/>
              <a:t>Attendance and Punctuality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413" y="1215706"/>
            <a:ext cx="10943150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 smtClean="0"/>
              <a:t>Children can earn </a:t>
            </a:r>
            <a:r>
              <a:rPr lang="en-GB" sz="4000" smtClean="0"/>
              <a:t>extra playtime </a:t>
            </a:r>
            <a:r>
              <a:rPr lang="en-GB" sz="4000" dirty="0" smtClean="0"/>
              <a:t>for 98% attendance or better.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u="sng" dirty="0" smtClean="0"/>
              <a:t>Early work/assembly begins at 8.50am so be in the line at 8:45am!</a:t>
            </a:r>
            <a:endParaRPr lang="en-GB" sz="4000" u="sng" dirty="0"/>
          </a:p>
        </p:txBody>
      </p:sp>
    </p:spTree>
    <p:extLst>
      <p:ext uri="{BB962C8B-B14F-4D97-AF65-F5344CB8AC3E}">
        <p14:creationId xmlns:p14="http://schemas.microsoft.com/office/powerpoint/2010/main" val="119067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25003"/>
            <a:ext cx="9643946" cy="1293028"/>
          </a:xfrm>
        </p:spPr>
        <p:txBody>
          <a:bodyPr>
            <a:noAutofit/>
          </a:bodyPr>
          <a:lstStyle/>
          <a:p>
            <a:r>
              <a:rPr lang="en-GB" sz="5400" b="1" dirty="0" smtClean="0"/>
              <a:t>Park Hill is a compassionate </a:t>
            </a:r>
            <a:r>
              <a:rPr lang="en-GB" sz="5400" b="1" dirty="0"/>
              <a:t>s</a:t>
            </a:r>
            <a:r>
              <a:rPr lang="en-GB" sz="5400" b="1" dirty="0" smtClean="0"/>
              <a:t>chool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1105363" cy="38807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4000" dirty="0" smtClean="0"/>
              <a:t>What - Promoting compassion in our school</a:t>
            </a:r>
          </a:p>
          <a:p>
            <a:pPr marL="0" indent="0">
              <a:buNone/>
            </a:pP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Who – Staff, pupils, parents</a:t>
            </a:r>
          </a:p>
          <a:p>
            <a:pPr marL="0" indent="0">
              <a:buNone/>
            </a:pP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Why – to make the school a happier, safer place, to keep focus on charity, to encourage good citizenship in children, to promote good behaviour.</a:t>
            </a:r>
          </a:p>
          <a:p>
            <a:pPr marL="0" indent="0" algn="ctr">
              <a:buNone/>
            </a:pP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00519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714" y="66589"/>
            <a:ext cx="1866570" cy="879182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8227" r="54840" b="2357"/>
          <a:stretch/>
        </p:blipFill>
        <p:spPr>
          <a:xfrm>
            <a:off x="2144044" y="945771"/>
            <a:ext cx="7613910" cy="555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5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59" t="24390" r="12227" b="2340"/>
          <a:stretch/>
        </p:blipFill>
        <p:spPr>
          <a:xfrm>
            <a:off x="352698" y="914399"/>
            <a:ext cx="11636590" cy="472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130" y="656189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en-GB" b="1" dirty="0"/>
              <a:t>UNICEF Rights Respecting </a:t>
            </a:r>
            <a:r>
              <a:rPr lang="en-GB" b="1" dirty="0" smtClean="0"/>
              <a:t>School Award 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130" y="2101756"/>
            <a:ext cx="10820400" cy="4024125"/>
          </a:xfrm>
        </p:spPr>
        <p:txBody>
          <a:bodyPr>
            <a:normAutofit fontScale="70000" lnSpcReduction="20000"/>
          </a:bodyPr>
          <a:lstStyle/>
          <a:p>
            <a:r>
              <a:rPr lang="en-GB" sz="2800" dirty="0" smtClean="0"/>
              <a:t>Here </a:t>
            </a:r>
            <a:r>
              <a:rPr lang="en-GB" sz="2800" dirty="0"/>
              <a:t>at Park Hill, </a:t>
            </a:r>
            <a:r>
              <a:rPr lang="en-GB" sz="2800" dirty="0" smtClean="0"/>
              <a:t>we are now a </a:t>
            </a:r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</a:rPr>
              <a:t>GOLD</a:t>
            </a:r>
            <a:r>
              <a:rPr lang="en-GB" sz="2800" dirty="0" smtClean="0"/>
              <a:t> </a:t>
            </a:r>
            <a:r>
              <a:rPr lang="en-GB" sz="2800" dirty="0"/>
              <a:t>UNICEF Rights Respecting School.  We </a:t>
            </a:r>
            <a:r>
              <a:rPr lang="en-GB" sz="2800" dirty="0" smtClean="0"/>
              <a:t>put </a:t>
            </a:r>
            <a:r>
              <a:rPr lang="en-GB" sz="2800" dirty="0"/>
              <a:t>the UN Convention for the Rights of </a:t>
            </a:r>
            <a:r>
              <a:rPr lang="en-GB" sz="2800" dirty="0" smtClean="0"/>
              <a:t>the </a:t>
            </a:r>
            <a:r>
              <a:rPr lang="en-GB" sz="2800" dirty="0"/>
              <a:t>Child (UNCRC) at the heart of our school ethos and culture to improve well-being and develop every child’s talents and abilities to their full </a:t>
            </a:r>
            <a:r>
              <a:rPr lang="en-GB" sz="2800" dirty="0" smtClean="0"/>
              <a:t>potential.</a:t>
            </a:r>
            <a:r>
              <a:rPr lang="en-GB" sz="2800" dirty="0"/>
              <a:t> </a:t>
            </a: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Our </a:t>
            </a:r>
            <a:r>
              <a:rPr lang="en-GB" sz="2800" dirty="0"/>
              <a:t>children and the school community </a:t>
            </a:r>
            <a:r>
              <a:rPr lang="en-GB" sz="2800" dirty="0" smtClean="0"/>
              <a:t>learn </a:t>
            </a:r>
            <a:r>
              <a:rPr lang="en-GB" sz="2800" dirty="0"/>
              <a:t>about children’s rights and how to put them into practice every day.   </a:t>
            </a:r>
          </a:p>
          <a:p>
            <a:pPr marL="0" indent="0">
              <a:buNone/>
            </a:pPr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r>
              <a:rPr lang="en-GB" sz="2800" dirty="0"/>
              <a:t>Each class has </a:t>
            </a:r>
            <a:r>
              <a:rPr lang="en-GB" sz="2800" dirty="0" smtClean="0"/>
              <a:t>learned about the </a:t>
            </a:r>
            <a:r>
              <a:rPr lang="en-GB" sz="2800" dirty="0"/>
              <a:t>UN Convention for the Rights of the Child (</a:t>
            </a:r>
            <a:r>
              <a:rPr lang="en-GB" sz="2800" dirty="0" smtClean="0"/>
              <a:t>UNCRC) and created a class charter.</a:t>
            </a:r>
            <a:r>
              <a:rPr lang="en-GB" sz="2800" dirty="0"/>
              <a:t> </a:t>
            </a:r>
            <a:br>
              <a:rPr lang="en-GB" sz="2800" dirty="0"/>
            </a:br>
            <a:endParaRPr lang="en-GB" sz="2800" dirty="0"/>
          </a:p>
          <a:p>
            <a:pPr marL="0" indent="0">
              <a:buNone/>
            </a:pPr>
            <a:r>
              <a:rPr lang="en-GB" sz="2600" dirty="0" smtClean="0"/>
              <a:t> </a:t>
            </a:r>
            <a:endParaRPr lang="en-GB" sz="2600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520" y="154752"/>
            <a:ext cx="1860195" cy="194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3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Photo permission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89162"/>
            <a:ext cx="11745531" cy="40241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 smtClean="0"/>
              <a:t>Books / </a:t>
            </a:r>
            <a:r>
              <a:rPr lang="en-GB" sz="4000" dirty="0" smtClean="0"/>
              <a:t>Instagram</a:t>
            </a:r>
            <a:endParaRPr lang="en-GB" sz="4000" dirty="0" smtClean="0"/>
          </a:p>
          <a:p>
            <a:pPr marL="0" indent="0">
              <a:buNone/>
            </a:pPr>
            <a:r>
              <a:rPr lang="en-GB" sz="4000" dirty="0" smtClean="0"/>
              <a:t>Why?</a:t>
            </a:r>
          </a:p>
          <a:p>
            <a:r>
              <a:rPr lang="en-GB" sz="4000" dirty="0"/>
              <a:t>t</a:t>
            </a:r>
            <a:r>
              <a:rPr lang="en-GB" sz="4000" dirty="0" smtClean="0"/>
              <a:t>o create a record of learning</a:t>
            </a:r>
          </a:p>
          <a:p>
            <a:r>
              <a:rPr lang="en-GB" sz="4000" dirty="0"/>
              <a:t>t</a:t>
            </a:r>
            <a:r>
              <a:rPr lang="en-GB" sz="4000" dirty="0" smtClean="0"/>
              <a:t>o promote the school</a:t>
            </a:r>
          </a:p>
          <a:p>
            <a:r>
              <a:rPr lang="en-GB" sz="4000" dirty="0"/>
              <a:t>t</a:t>
            </a:r>
            <a:r>
              <a:rPr lang="en-GB" sz="4000" dirty="0" smtClean="0"/>
              <a:t>o build a presence in the local community</a:t>
            </a:r>
          </a:p>
          <a:p>
            <a:r>
              <a:rPr lang="en-GB" sz="4000" dirty="0" smtClean="0"/>
              <a:t>to share successes with parents and carers</a:t>
            </a:r>
          </a:p>
        </p:txBody>
      </p:sp>
    </p:spTree>
    <p:extLst>
      <p:ext uri="{BB962C8B-B14F-4D97-AF65-F5344CB8AC3E}">
        <p14:creationId xmlns:p14="http://schemas.microsoft.com/office/powerpoint/2010/main" val="353704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b="1" dirty="0" smtClean="0"/>
              <a:t>Technology</a:t>
            </a:r>
            <a:endParaRPr lang="en-GB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90" y="2057401"/>
            <a:ext cx="11745531" cy="40241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GB" sz="4000" dirty="0" smtClean="0"/>
          </a:p>
          <a:p>
            <a:pPr marL="0" indent="0" algn="ctr">
              <a:buNone/>
            </a:pPr>
            <a:endParaRPr lang="en-GB" sz="4000" dirty="0"/>
          </a:p>
        </p:txBody>
      </p:sp>
      <p:sp>
        <p:nvSpPr>
          <p:cNvPr id="5" name="AutoShape 2" descr="Microsoft Teams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336710"/>
            <a:ext cx="4184270" cy="33143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3437" r="15575"/>
          <a:stretch/>
        </p:blipFill>
        <p:spPr>
          <a:xfrm>
            <a:off x="809896" y="1633406"/>
            <a:ext cx="2651761" cy="37354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771" y="4426964"/>
            <a:ext cx="4501382" cy="165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2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Online safety: an increasing priority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25481" y="1270000"/>
            <a:ext cx="11178539" cy="37458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 smtClean="0"/>
              <a:t>Technology </a:t>
            </a:r>
            <a:r>
              <a:rPr lang="en-GB" sz="3200" dirty="0"/>
              <a:t>provides opportunities for</a:t>
            </a:r>
            <a:r>
              <a:rPr lang="en-GB" sz="3200" dirty="0" smtClean="0"/>
              <a:t>:</a:t>
            </a:r>
          </a:p>
          <a:p>
            <a:r>
              <a:rPr lang="en-GB" sz="3200" dirty="0"/>
              <a:t>	</a:t>
            </a:r>
            <a:r>
              <a:rPr lang="en-GB" sz="3200" dirty="0" smtClean="0"/>
              <a:t>Learning</a:t>
            </a:r>
          </a:p>
          <a:p>
            <a:r>
              <a:rPr lang="en-GB" sz="3200" dirty="0"/>
              <a:t>	</a:t>
            </a:r>
            <a:r>
              <a:rPr lang="en-GB" sz="3200" dirty="0" smtClean="0"/>
              <a:t>Fun</a:t>
            </a:r>
          </a:p>
          <a:p>
            <a:r>
              <a:rPr lang="en-GB" sz="3200" dirty="0"/>
              <a:t>	</a:t>
            </a:r>
            <a:r>
              <a:rPr lang="en-GB" sz="3200" dirty="0" smtClean="0"/>
              <a:t>Friendship</a:t>
            </a:r>
          </a:p>
          <a:p>
            <a:pPr marL="0" indent="0">
              <a:buNone/>
            </a:pPr>
            <a:r>
              <a:rPr lang="en-GB" sz="3200" dirty="0" smtClean="0"/>
              <a:t>When </a:t>
            </a:r>
            <a:r>
              <a:rPr lang="en-GB" sz="3200" dirty="0"/>
              <a:t>online, however, children are more at risk </a:t>
            </a:r>
            <a:r>
              <a:rPr lang="en-GB" sz="3200" dirty="0" smtClean="0"/>
              <a:t>of being </a:t>
            </a:r>
            <a:r>
              <a:rPr lang="en-GB" sz="3200" dirty="0"/>
              <a:t>involved </a:t>
            </a:r>
            <a:r>
              <a:rPr lang="en-GB" sz="3200" dirty="0" smtClean="0"/>
              <a:t>in: </a:t>
            </a:r>
          </a:p>
          <a:p>
            <a:r>
              <a:rPr lang="en-GB" sz="3200" dirty="0"/>
              <a:t>	</a:t>
            </a:r>
            <a:r>
              <a:rPr lang="en-GB" sz="3200" dirty="0" smtClean="0"/>
              <a:t>Bullying</a:t>
            </a:r>
          </a:p>
          <a:p>
            <a:r>
              <a:rPr lang="en-GB" sz="3200" dirty="0"/>
              <a:t>	</a:t>
            </a:r>
            <a:r>
              <a:rPr lang="en-GB" sz="3200" dirty="0" smtClean="0"/>
              <a:t>Showing </a:t>
            </a:r>
            <a:r>
              <a:rPr lang="en-GB" sz="3200" dirty="0"/>
              <a:t>negative behaviours towards others</a:t>
            </a:r>
          </a:p>
        </p:txBody>
      </p:sp>
    </p:spTree>
    <p:extLst>
      <p:ext uri="{BB962C8B-B14F-4D97-AF65-F5344CB8AC3E}">
        <p14:creationId xmlns:p14="http://schemas.microsoft.com/office/powerpoint/2010/main" val="131111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Online safety: what does the school do?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75606" y="1270000"/>
            <a:ext cx="11178539" cy="3745820"/>
          </a:xfrm>
        </p:spPr>
        <p:txBody>
          <a:bodyPr>
            <a:noAutofit/>
          </a:bodyPr>
          <a:lstStyle/>
          <a:p>
            <a:r>
              <a:rPr lang="en-GB" sz="3600" dirty="0"/>
              <a:t>Promote positive use of </a:t>
            </a:r>
            <a:r>
              <a:rPr lang="en-GB" sz="3600" dirty="0" smtClean="0"/>
              <a:t>technology/internet</a:t>
            </a:r>
          </a:p>
          <a:p>
            <a:r>
              <a:rPr lang="en-GB" sz="3600" dirty="0" smtClean="0"/>
              <a:t>Deliver </a:t>
            </a:r>
            <a:r>
              <a:rPr lang="en-GB" sz="3600" dirty="0"/>
              <a:t>lessons in e-safety through </a:t>
            </a:r>
            <a:r>
              <a:rPr lang="en-GB" sz="3600" dirty="0" smtClean="0"/>
              <a:t>Project EVOLVE and RHE lessons</a:t>
            </a:r>
          </a:p>
          <a:p>
            <a:r>
              <a:rPr lang="en-GB" sz="3600" dirty="0" smtClean="0"/>
              <a:t>Address </a:t>
            </a:r>
            <a:r>
              <a:rPr lang="en-GB" sz="3600" dirty="0"/>
              <a:t>e-safety issues as they </a:t>
            </a:r>
            <a:r>
              <a:rPr lang="en-GB" sz="3600" dirty="0" smtClean="0"/>
              <a:t>arrive</a:t>
            </a:r>
          </a:p>
          <a:p>
            <a:r>
              <a:rPr lang="en-GB" sz="3600" dirty="0" smtClean="0"/>
              <a:t>Provide </a:t>
            </a:r>
            <a:r>
              <a:rPr lang="en-GB" sz="3600" dirty="0"/>
              <a:t>advice to pupils and parents about staying safe </a:t>
            </a:r>
            <a:r>
              <a:rPr lang="en-GB" sz="3600" dirty="0" smtClean="0"/>
              <a:t>online</a:t>
            </a:r>
          </a:p>
          <a:p>
            <a:r>
              <a:rPr lang="en-GB" sz="3600" dirty="0" smtClean="0"/>
              <a:t>Signpost </a:t>
            </a:r>
            <a:r>
              <a:rPr lang="en-GB" sz="3600" dirty="0"/>
              <a:t>to other sources of </a:t>
            </a:r>
            <a:r>
              <a:rPr lang="en-GB" sz="3600" dirty="0" smtClean="0"/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423744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Online safety: how parents can support children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77334" y="1781715"/>
            <a:ext cx="11178539" cy="3745820"/>
          </a:xfrm>
        </p:spPr>
        <p:txBody>
          <a:bodyPr>
            <a:noAutofit/>
          </a:bodyPr>
          <a:lstStyle/>
          <a:p>
            <a:r>
              <a:rPr lang="en-GB" sz="3200" dirty="0"/>
              <a:t>Talk to your child about how they use the </a:t>
            </a:r>
            <a:r>
              <a:rPr lang="en-GB" sz="3200" dirty="0" smtClean="0"/>
              <a:t>internet</a:t>
            </a:r>
          </a:p>
          <a:p>
            <a:r>
              <a:rPr lang="en-GB" sz="3200" dirty="0" smtClean="0"/>
              <a:t>Ensure </a:t>
            </a:r>
            <a:r>
              <a:rPr lang="en-GB" sz="3200" dirty="0"/>
              <a:t>you know what their online activities </a:t>
            </a:r>
            <a:r>
              <a:rPr lang="en-GB" sz="3200" dirty="0" smtClean="0"/>
              <a:t>are:</a:t>
            </a:r>
          </a:p>
          <a:p>
            <a:pPr lvl="1"/>
            <a:r>
              <a:rPr lang="en-GB" sz="3200" dirty="0" smtClean="0"/>
              <a:t>How </a:t>
            </a:r>
            <a:r>
              <a:rPr lang="en-GB" sz="3200" dirty="0"/>
              <a:t>age appropriate are games</a:t>
            </a:r>
            <a:r>
              <a:rPr lang="en-GB" sz="3200" dirty="0" smtClean="0"/>
              <a:t>?</a:t>
            </a:r>
          </a:p>
          <a:p>
            <a:pPr lvl="1"/>
            <a:r>
              <a:rPr lang="en-GB" sz="3200" dirty="0" smtClean="0"/>
              <a:t>What </a:t>
            </a:r>
            <a:r>
              <a:rPr lang="en-GB" sz="3200" dirty="0"/>
              <a:t>are they watching on </a:t>
            </a:r>
            <a:r>
              <a:rPr lang="en-GB" sz="3200" dirty="0" smtClean="0"/>
              <a:t>YouTube or any other social media platform?</a:t>
            </a:r>
          </a:p>
          <a:p>
            <a:pPr lvl="1"/>
            <a:r>
              <a:rPr lang="en-GB" sz="3200" dirty="0" smtClean="0"/>
              <a:t>Which </a:t>
            </a:r>
            <a:r>
              <a:rPr lang="en-GB" sz="3200" dirty="0"/>
              <a:t>networks are they part </a:t>
            </a:r>
            <a:r>
              <a:rPr lang="en-GB" sz="3200" dirty="0" smtClean="0"/>
              <a:t>of?</a:t>
            </a:r>
          </a:p>
          <a:p>
            <a:pPr marL="320040" lvl="1" indent="0">
              <a:buNone/>
            </a:pPr>
            <a:r>
              <a:rPr lang="en-GB" sz="3200" dirty="0" smtClean="0"/>
              <a:t>Consider </a:t>
            </a:r>
            <a:r>
              <a:rPr lang="en-GB" sz="3200" dirty="0"/>
              <a:t>limiting the amount of time children remain online per </a:t>
            </a:r>
            <a:r>
              <a:rPr lang="en-GB" sz="3200" dirty="0" smtClean="0"/>
              <a:t>day.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4257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540" y="232012"/>
            <a:ext cx="9922727" cy="595606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600" b="1" dirty="0" smtClean="0"/>
              <a:t>Celebrating Success </a:t>
            </a:r>
            <a:r>
              <a:rPr lang="en-GB" sz="3600" b="1" dirty="0" smtClean="0"/>
              <a:t>– </a:t>
            </a:r>
            <a:r>
              <a:rPr lang="en-GB" b="1" dirty="0" smtClean="0"/>
              <a:t>Instagram </a:t>
            </a:r>
            <a:r>
              <a:rPr lang="en-GB" sz="3600" b="1" dirty="0" smtClean="0"/>
              <a:t>- </a:t>
            </a:r>
            <a:r>
              <a:rPr lang="en-GB" sz="3600" b="1" dirty="0" smtClean="0"/>
              <a:t>@</a:t>
            </a:r>
            <a:r>
              <a:rPr lang="en-GB" sz="3600" b="1" dirty="0" err="1" smtClean="0"/>
              <a:t>parkhillmoseley</a:t>
            </a:r>
            <a:endParaRPr lang="en-GB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06" y="827618"/>
            <a:ext cx="4458645" cy="3390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544" y="3702116"/>
            <a:ext cx="4605746" cy="3155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9290" y="1053317"/>
            <a:ext cx="4633795" cy="316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80998"/>
            <a:ext cx="8596668" cy="1826581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Thank you for attending</a:t>
            </a:r>
            <a:r>
              <a:rPr lang="en-GB" sz="5400" dirty="0" smtClean="0"/>
              <a:t>.</a:t>
            </a:r>
            <a:br>
              <a:rPr lang="en-GB" sz="5400" dirty="0" smtClean="0"/>
            </a:br>
            <a:r>
              <a:rPr lang="en-GB" sz="5400" dirty="0"/>
              <a:t/>
            </a:r>
            <a:br>
              <a:rPr lang="en-GB" sz="5400" dirty="0"/>
            </a:br>
            <a:r>
              <a:rPr lang="en-GB" sz="5400" smtClean="0"/>
              <a:t>Any questions.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8543994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1062</TotalTime>
  <Words>532</Words>
  <Application>Microsoft Office PowerPoint</Application>
  <PresentationFormat>Widescreen</PresentationFormat>
  <Paragraphs>119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Trebuchet MS</vt:lpstr>
      <vt:lpstr>Wingdings 3</vt:lpstr>
      <vt:lpstr>Facet</vt:lpstr>
      <vt:lpstr>Year 4 Parents/Carers’ Meeting</vt:lpstr>
      <vt:lpstr>Morning Timetable</vt:lpstr>
      <vt:lpstr>Afternoon Timetable</vt:lpstr>
      <vt:lpstr>Year 4 Humanities</vt:lpstr>
      <vt:lpstr>English</vt:lpstr>
      <vt:lpstr>Maths</vt:lpstr>
      <vt:lpstr>Homework</vt:lpstr>
      <vt:lpstr>The Benefits of Reading For Pleasure</vt:lpstr>
      <vt:lpstr>       </vt:lpstr>
      <vt:lpstr>UNIFORM</vt:lpstr>
      <vt:lpstr>TRIPS</vt:lpstr>
      <vt:lpstr>Attendance and Punctuality</vt:lpstr>
      <vt:lpstr>Park Hill is a compassionate school</vt:lpstr>
      <vt:lpstr>PowerPoint Presentation</vt:lpstr>
      <vt:lpstr>PowerPoint Presentation</vt:lpstr>
      <vt:lpstr>UNICEF Rights Respecting School Award  </vt:lpstr>
      <vt:lpstr>Photo permission</vt:lpstr>
      <vt:lpstr>Technology</vt:lpstr>
      <vt:lpstr>Online safety: an increasing priority</vt:lpstr>
      <vt:lpstr>Online safety: what does the school do?</vt:lpstr>
      <vt:lpstr>Online safety: how parents can support children</vt:lpstr>
      <vt:lpstr>Celebrating Success – Instagram - @parkhillmoseley</vt:lpstr>
      <vt:lpstr>Thank you for attending.  Any questions.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5 Parents’ Meeting</dc:title>
  <dc:creator>Alana Brown</dc:creator>
  <cp:lastModifiedBy>Kerry King</cp:lastModifiedBy>
  <cp:revision>122</cp:revision>
  <dcterms:created xsi:type="dcterms:W3CDTF">2016-09-15T13:56:27Z</dcterms:created>
  <dcterms:modified xsi:type="dcterms:W3CDTF">2026-09-07T16:05:49Z</dcterms:modified>
</cp:coreProperties>
</file>