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sldIdLst>
    <p:sldId id="256" r:id="rId2"/>
    <p:sldId id="257" r:id="rId3"/>
    <p:sldId id="273" r:id="rId4"/>
    <p:sldId id="259" r:id="rId5"/>
    <p:sldId id="260" r:id="rId6"/>
    <p:sldId id="261" r:id="rId7"/>
    <p:sldId id="276" r:id="rId8"/>
    <p:sldId id="277" r:id="rId9"/>
    <p:sldId id="262" r:id="rId10"/>
    <p:sldId id="272" r:id="rId11"/>
    <p:sldId id="271" r:id="rId12"/>
    <p:sldId id="269" r:id="rId13"/>
    <p:sldId id="270" r:id="rId14"/>
    <p:sldId id="264" r:id="rId15"/>
    <p:sldId id="281" r:id="rId16"/>
    <p:sldId id="282" r:id="rId17"/>
    <p:sldId id="279" r:id="rId18"/>
    <p:sldId id="280"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111" d="100"/>
          <a:sy n="111" d="100"/>
        </p:scale>
        <p:origin x="4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46740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264696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31788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C258FD-F723-49D6-902C-266DF868233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1796300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C258FD-F723-49D6-902C-266DF8682339}"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130640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C258FD-F723-49D6-902C-266DF8682339}"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28174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C258FD-F723-49D6-902C-266DF8682339}"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783501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064933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C258FD-F723-49D6-902C-266DF868233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52586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309249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93404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840314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41811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495074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2966747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C258FD-F723-49D6-902C-266DF868233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6E45A32-6204-4703-BB6A-E5F39D5B1D6E}" type="slidenum">
              <a:rPr lang="en-GB" smtClean="0"/>
              <a:t>‹#›</a:t>
            </a:fld>
            <a:endParaRPr lang="en-GB"/>
          </a:p>
        </p:txBody>
      </p:sp>
    </p:spTree>
    <p:extLst>
      <p:ext uri="{BB962C8B-B14F-4D97-AF65-F5344CB8AC3E}">
        <p14:creationId xmlns:p14="http://schemas.microsoft.com/office/powerpoint/2010/main" val="373939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C258FD-F723-49D6-902C-266DF8682339}" type="datetimeFigureOut">
              <a:rPr lang="en-GB" smtClean="0"/>
              <a:t>08/09/2026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6E45A32-6204-4703-BB6A-E5F39D5B1D6E}" type="slidenum">
              <a:rPr lang="en-GB" smtClean="0"/>
              <a:t>‹#›</a:t>
            </a:fld>
            <a:endParaRPr lang="en-GB"/>
          </a:p>
        </p:txBody>
      </p:sp>
    </p:spTree>
    <p:extLst>
      <p:ext uri="{BB962C8B-B14F-4D97-AF65-F5344CB8AC3E}">
        <p14:creationId xmlns:p14="http://schemas.microsoft.com/office/powerpoint/2010/main" val="424564646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hyperlink" Target="https://www.unicef.org.uk/what-we-do/un-convention-child-rights/?gclid=CPHVpv3iqNQCFU0Q0wodS9oCGg&amp;sissr=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32000"/>
          </a:xfrm>
        </p:spPr>
        <p:txBody>
          <a:bodyPr anchor="ctr">
            <a:normAutofit/>
          </a:bodyPr>
          <a:lstStyle/>
          <a:p>
            <a:pPr algn="ctr"/>
            <a:r>
              <a:rPr lang="en-GB" sz="8000" dirty="0"/>
              <a:t>Year 3 Parents/Carers’ Meeting</a:t>
            </a:r>
          </a:p>
        </p:txBody>
      </p:sp>
      <p:sp>
        <p:nvSpPr>
          <p:cNvPr id="3" name="Subtitle 2"/>
          <p:cNvSpPr>
            <a:spLocks noGrp="1"/>
          </p:cNvSpPr>
          <p:nvPr>
            <p:ph type="subTitle" idx="1"/>
          </p:nvPr>
        </p:nvSpPr>
        <p:spPr>
          <a:xfrm>
            <a:off x="1104964" y="4790952"/>
            <a:ext cx="9448800" cy="685800"/>
          </a:xfrm>
        </p:spPr>
        <p:txBody>
          <a:bodyPr>
            <a:normAutofit fontScale="85000" lnSpcReduction="20000"/>
          </a:bodyPr>
          <a:lstStyle/>
          <a:p>
            <a:pPr algn="ctr"/>
            <a:r>
              <a:rPr lang="en-GB" sz="5400" dirty="0"/>
              <a:t>8th September 2026</a:t>
            </a:r>
          </a:p>
        </p:txBody>
      </p:sp>
    </p:spTree>
    <p:extLst>
      <p:ext uri="{BB962C8B-B14F-4D97-AF65-F5344CB8AC3E}">
        <p14:creationId xmlns:p14="http://schemas.microsoft.com/office/powerpoint/2010/main" val="3998618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177421"/>
            <a:ext cx="10058400" cy="973085"/>
          </a:xfrm>
        </p:spPr>
        <p:txBody>
          <a:bodyPr>
            <a:normAutofit/>
          </a:bodyPr>
          <a:lstStyle/>
          <a:p>
            <a:pPr algn="ctr"/>
            <a:r>
              <a:rPr lang="en-GB" sz="5400" b="1" dirty="0"/>
              <a:t>Morning Timetable</a:t>
            </a:r>
          </a:p>
        </p:txBody>
      </p:sp>
      <p:sp>
        <p:nvSpPr>
          <p:cNvPr id="3" name="Content Placeholder 2"/>
          <p:cNvSpPr>
            <a:spLocks noGrp="1"/>
          </p:cNvSpPr>
          <p:nvPr>
            <p:ph idx="1"/>
          </p:nvPr>
        </p:nvSpPr>
        <p:spPr>
          <a:xfrm>
            <a:off x="666231" y="1150506"/>
            <a:ext cx="10859537" cy="5707494"/>
          </a:xfrm>
        </p:spPr>
        <p:txBody>
          <a:bodyPr>
            <a:noAutofit/>
          </a:bodyPr>
          <a:lstStyle/>
          <a:p>
            <a:pPr marL="0" indent="0">
              <a:buNone/>
            </a:pPr>
            <a:r>
              <a:rPr lang="en-GB" sz="3200" dirty="0"/>
              <a:t>8:45 					    In the line at the back of school</a:t>
            </a:r>
          </a:p>
          <a:p>
            <a:pPr marL="0" indent="0">
              <a:buNone/>
            </a:pPr>
            <a:r>
              <a:rPr lang="en-GB" sz="3200" dirty="0"/>
              <a:t>8:50 – 9:00			Register and assembly</a:t>
            </a:r>
          </a:p>
          <a:p>
            <a:pPr marL="0" indent="0">
              <a:buNone/>
            </a:pPr>
            <a:r>
              <a:rPr lang="en-GB" sz="3200" dirty="0"/>
              <a:t>9:00 – 10:00    		Maths</a:t>
            </a:r>
          </a:p>
          <a:p>
            <a:pPr marL="0" indent="0">
              <a:buNone/>
            </a:pPr>
            <a:r>
              <a:rPr lang="en-GB" sz="3200" dirty="0"/>
              <a:t>10.00 – 10:45 		Reading</a:t>
            </a:r>
          </a:p>
          <a:p>
            <a:pPr marL="0" indent="0">
              <a:buNone/>
            </a:pPr>
            <a:r>
              <a:rPr lang="en-GB" sz="3200" dirty="0"/>
              <a:t>10:45 – 11:10 		 RHE/PATHS/Spelling/Phonics/Spanish</a:t>
            </a:r>
          </a:p>
          <a:p>
            <a:pPr marL="0" indent="0">
              <a:buNone/>
            </a:pPr>
            <a:r>
              <a:rPr lang="en-GB" sz="3200" dirty="0"/>
              <a:t>11:10 – 11.25       *Snack/Playtime</a:t>
            </a:r>
          </a:p>
          <a:p>
            <a:pPr marL="0" indent="0">
              <a:buNone/>
            </a:pPr>
            <a:r>
              <a:rPr lang="en-GB" sz="3200" dirty="0"/>
              <a:t>11:30 – 12:30	 	Writing</a:t>
            </a:r>
          </a:p>
          <a:p>
            <a:pPr marL="0" indent="0">
              <a:buNone/>
            </a:pPr>
            <a:r>
              <a:rPr lang="en-GB" sz="3200" dirty="0"/>
              <a:t>12:30                   Lunch 		</a:t>
            </a:r>
          </a:p>
          <a:p>
            <a:pPr marL="0" indent="0">
              <a:buNone/>
            </a:pPr>
            <a:r>
              <a:rPr lang="en-GB" sz="3200" dirty="0"/>
              <a:t>*snack is not provided, no nuts</a:t>
            </a:r>
          </a:p>
        </p:txBody>
      </p:sp>
    </p:spTree>
    <p:extLst>
      <p:ext uri="{BB962C8B-B14F-4D97-AF65-F5344CB8AC3E}">
        <p14:creationId xmlns:p14="http://schemas.microsoft.com/office/powerpoint/2010/main" val="265786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802" y="245660"/>
            <a:ext cx="10058400" cy="918494"/>
          </a:xfrm>
        </p:spPr>
        <p:txBody>
          <a:bodyPr>
            <a:normAutofit/>
          </a:bodyPr>
          <a:lstStyle/>
          <a:p>
            <a:pPr algn="ctr"/>
            <a:r>
              <a:rPr lang="en-GB" sz="5400" b="1" dirty="0"/>
              <a:t> Afternoon Timetable</a:t>
            </a:r>
          </a:p>
        </p:txBody>
      </p:sp>
      <p:sp>
        <p:nvSpPr>
          <p:cNvPr id="3" name="Content Placeholder 2"/>
          <p:cNvSpPr>
            <a:spLocks noGrp="1"/>
          </p:cNvSpPr>
          <p:nvPr>
            <p:ph idx="1"/>
          </p:nvPr>
        </p:nvSpPr>
        <p:spPr>
          <a:xfrm>
            <a:off x="477434" y="1811846"/>
            <a:ext cx="11025136" cy="4024125"/>
          </a:xfrm>
        </p:spPr>
        <p:txBody>
          <a:bodyPr>
            <a:noAutofit/>
          </a:bodyPr>
          <a:lstStyle/>
          <a:p>
            <a:pPr marL="0" indent="0">
              <a:buNone/>
            </a:pPr>
            <a:r>
              <a:rPr lang="en-GB" sz="3600" dirty="0"/>
              <a:t>Monday 				Art/DT</a:t>
            </a:r>
          </a:p>
          <a:p>
            <a:pPr marL="0" indent="0">
              <a:buNone/>
            </a:pPr>
            <a:r>
              <a:rPr lang="en-GB" sz="3600" dirty="0"/>
              <a:t>Tuesday				Science and Music</a:t>
            </a:r>
          </a:p>
          <a:p>
            <a:pPr marL="0" indent="0">
              <a:buNone/>
            </a:pPr>
            <a:r>
              <a:rPr lang="en-GB" sz="3600" dirty="0"/>
              <a:t>Wednesday			Indoor PE and RE</a:t>
            </a:r>
          </a:p>
          <a:p>
            <a:pPr marL="0" indent="0">
              <a:buNone/>
            </a:pPr>
            <a:r>
              <a:rPr lang="en-GB" sz="3600" dirty="0"/>
              <a:t>Thursday 			Outdoor PE and Computing</a:t>
            </a:r>
          </a:p>
          <a:p>
            <a:pPr marL="0" indent="0">
              <a:buNone/>
            </a:pPr>
            <a:r>
              <a:rPr lang="en-GB" sz="3600" dirty="0"/>
              <a:t>Friday 				History/Geography</a:t>
            </a:r>
          </a:p>
        </p:txBody>
      </p:sp>
      <p:sp>
        <p:nvSpPr>
          <p:cNvPr id="4" name="TextBox 3"/>
          <p:cNvSpPr txBox="1"/>
          <p:nvPr/>
        </p:nvSpPr>
        <p:spPr>
          <a:xfrm>
            <a:off x="477434" y="5744999"/>
            <a:ext cx="10823751" cy="369332"/>
          </a:xfrm>
          <a:prstGeom prst="rect">
            <a:avLst/>
          </a:prstGeom>
          <a:noFill/>
        </p:spPr>
        <p:txBody>
          <a:bodyPr wrap="square" rtlCol="0">
            <a:spAutoFit/>
          </a:bodyPr>
          <a:lstStyle/>
          <a:p>
            <a:r>
              <a:rPr lang="en-GB" dirty="0"/>
              <a:t>							</a:t>
            </a:r>
          </a:p>
        </p:txBody>
      </p:sp>
    </p:spTree>
    <p:extLst>
      <p:ext uri="{BB962C8B-B14F-4D97-AF65-F5344CB8AC3E}">
        <p14:creationId xmlns:p14="http://schemas.microsoft.com/office/powerpoint/2010/main" val="2813625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13899"/>
            <a:ext cx="10058400" cy="891199"/>
          </a:xfrm>
        </p:spPr>
        <p:txBody>
          <a:bodyPr>
            <a:normAutofit fontScale="90000"/>
          </a:bodyPr>
          <a:lstStyle/>
          <a:p>
            <a:pPr algn="ctr"/>
            <a:r>
              <a:rPr lang="en-GB" sz="5400" b="1" dirty="0"/>
              <a:t>Year 3 Humanities</a:t>
            </a:r>
          </a:p>
        </p:txBody>
      </p:sp>
      <p:sp>
        <p:nvSpPr>
          <p:cNvPr id="3" name="Content Placeholder 2"/>
          <p:cNvSpPr>
            <a:spLocks noGrp="1"/>
          </p:cNvSpPr>
          <p:nvPr>
            <p:ph idx="1"/>
          </p:nvPr>
        </p:nvSpPr>
        <p:spPr>
          <a:xfrm>
            <a:off x="479094" y="1381164"/>
            <a:ext cx="11066912" cy="4024125"/>
          </a:xfrm>
        </p:spPr>
        <p:txBody>
          <a:bodyPr>
            <a:noAutofit/>
          </a:bodyPr>
          <a:lstStyle/>
          <a:p>
            <a:pPr marL="0" indent="0">
              <a:buNone/>
            </a:pPr>
            <a:r>
              <a:rPr lang="en-GB" sz="2800" dirty="0"/>
              <a:t>Autumn 1 </a:t>
            </a:r>
            <a:r>
              <a:rPr lang="en-GB" sz="3200" dirty="0"/>
              <a:t>		</a:t>
            </a:r>
            <a:r>
              <a:rPr lang="en-GB" sz="2800" dirty="0"/>
              <a:t>How did life change from The Stone Age to the Iron 					Age? </a:t>
            </a:r>
          </a:p>
          <a:p>
            <a:pPr marL="0" indent="0">
              <a:buNone/>
            </a:pPr>
            <a:r>
              <a:rPr lang="en-GB" sz="2800" dirty="0"/>
              <a:t>Autumn 2 		Rivers</a:t>
            </a:r>
          </a:p>
          <a:p>
            <a:pPr marL="0" indent="0">
              <a:buNone/>
            </a:pPr>
            <a:r>
              <a:rPr lang="en-GB" sz="2800" dirty="0"/>
              <a:t>Spring 1			The achievements of the Indus Valley civilisation</a:t>
            </a:r>
          </a:p>
          <a:p>
            <a:pPr marL="0" indent="0">
              <a:buNone/>
            </a:pPr>
            <a:r>
              <a:rPr lang="en-GB" sz="2800" dirty="0"/>
              <a:t>Spring 2			Geographical features of European countries</a:t>
            </a:r>
          </a:p>
          <a:p>
            <a:pPr marL="0" indent="0">
              <a:buNone/>
            </a:pPr>
            <a:r>
              <a:rPr lang="en-GB" sz="2800" dirty="0"/>
              <a:t>Summer 1		Ancient Greece</a:t>
            </a:r>
          </a:p>
          <a:p>
            <a:pPr marL="0" indent="0">
              <a:buNone/>
            </a:pPr>
            <a:r>
              <a:rPr lang="en-GB" sz="2800" dirty="0"/>
              <a:t>Summer 2		Volcanoes and Earthquakes</a:t>
            </a:r>
          </a:p>
        </p:txBody>
      </p:sp>
      <p:pic>
        <p:nvPicPr>
          <p:cNvPr id="4" name="Picture 3"/>
          <p:cNvPicPr>
            <a:picLocks noChangeAspect="1"/>
          </p:cNvPicPr>
          <p:nvPr/>
        </p:nvPicPr>
        <p:blipFill>
          <a:blip r:embed="rId2"/>
          <a:stretch>
            <a:fillRect/>
          </a:stretch>
        </p:blipFill>
        <p:spPr>
          <a:xfrm>
            <a:off x="294887" y="5263333"/>
            <a:ext cx="1751745" cy="1307071"/>
          </a:xfrm>
          <a:prstGeom prst="rect">
            <a:avLst/>
          </a:prstGeom>
        </p:spPr>
      </p:pic>
      <p:pic>
        <p:nvPicPr>
          <p:cNvPr id="6" name="Picture 5"/>
          <p:cNvPicPr>
            <a:picLocks noChangeAspect="1"/>
          </p:cNvPicPr>
          <p:nvPr/>
        </p:nvPicPr>
        <p:blipFill>
          <a:blip r:embed="rId3"/>
          <a:stretch>
            <a:fillRect/>
          </a:stretch>
        </p:blipFill>
        <p:spPr>
          <a:xfrm>
            <a:off x="2362266" y="5301969"/>
            <a:ext cx="1641844" cy="1229798"/>
          </a:xfrm>
          <a:prstGeom prst="rect">
            <a:avLst/>
          </a:prstGeom>
        </p:spPr>
      </p:pic>
      <p:pic>
        <p:nvPicPr>
          <p:cNvPr id="8" name="Picture 7"/>
          <p:cNvPicPr>
            <a:picLocks noChangeAspect="1"/>
          </p:cNvPicPr>
          <p:nvPr/>
        </p:nvPicPr>
        <p:blipFill>
          <a:blip r:embed="rId4"/>
          <a:stretch>
            <a:fillRect/>
          </a:stretch>
        </p:blipFill>
        <p:spPr>
          <a:xfrm>
            <a:off x="9331529" y="5231119"/>
            <a:ext cx="2503398" cy="1371499"/>
          </a:xfrm>
          <a:prstGeom prst="rect">
            <a:avLst/>
          </a:prstGeom>
        </p:spPr>
      </p:pic>
      <p:pic>
        <p:nvPicPr>
          <p:cNvPr id="9" name="Picture 8"/>
          <p:cNvPicPr>
            <a:picLocks noChangeAspect="1"/>
          </p:cNvPicPr>
          <p:nvPr/>
        </p:nvPicPr>
        <p:blipFill>
          <a:blip r:embed="rId5"/>
          <a:stretch>
            <a:fillRect/>
          </a:stretch>
        </p:blipFill>
        <p:spPr>
          <a:xfrm>
            <a:off x="4319744" y="5227478"/>
            <a:ext cx="1847850" cy="1378781"/>
          </a:xfrm>
          <a:prstGeom prst="rect">
            <a:avLst/>
          </a:prstGeom>
        </p:spPr>
      </p:pic>
      <p:pic>
        <p:nvPicPr>
          <p:cNvPr id="1026" name="Picture 2" descr="14+ Thousand Ancient Greece Cartoon ...">
            <a:extLst>
              <a:ext uri="{FF2B5EF4-FFF2-40B4-BE49-F238E27FC236}">
                <a16:creationId xmlns:a16="http://schemas.microsoft.com/office/drawing/2014/main" id="{F6D20685-9388-A252-2B6C-A9CCF77EF9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83228" y="5337101"/>
            <a:ext cx="2532666" cy="1159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36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098" y="327547"/>
            <a:ext cx="10058400" cy="1000381"/>
          </a:xfrm>
        </p:spPr>
        <p:txBody>
          <a:bodyPr>
            <a:normAutofit/>
          </a:bodyPr>
          <a:lstStyle/>
          <a:p>
            <a:pPr algn="ctr"/>
            <a:r>
              <a:rPr lang="en-GB" sz="5400" b="1" dirty="0"/>
              <a:t>English</a:t>
            </a:r>
          </a:p>
        </p:txBody>
      </p:sp>
      <p:sp>
        <p:nvSpPr>
          <p:cNvPr id="3" name="Content Placeholder 2"/>
          <p:cNvSpPr>
            <a:spLocks noGrp="1"/>
          </p:cNvSpPr>
          <p:nvPr>
            <p:ph idx="1"/>
          </p:nvPr>
        </p:nvSpPr>
        <p:spPr>
          <a:xfrm>
            <a:off x="333004" y="1318375"/>
            <a:ext cx="11431365" cy="2893662"/>
          </a:xfrm>
        </p:spPr>
        <p:txBody>
          <a:bodyPr>
            <a:noAutofit/>
          </a:bodyPr>
          <a:lstStyle/>
          <a:p>
            <a:pPr marL="0" indent="0">
              <a:buNone/>
            </a:pPr>
            <a:r>
              <a:rPr lang="en-GB" sz="3600" dirty="0"/>
              <a:t>Writing: Setting descriptions, narratives, instructions, diary entries and recounts. </a:t>
            </a:r>
          </a:p>
          <a:p>
            <a:pPr marL="0" indent="0">
              <a:buNone/>
            </a:pPr>
            <a:r>
              <a:rPr lang="en-GB" sz="3600" dirty="0"/>
              <a:t>Reading: Stone Age Boy, Wind in the Willows, Nadiya Bakes, Planet Omar, The Odyssey, The firework Maker’s Daughter</a:t>
            </a:r>
          </a:p>
        </p:txBody>
      </p:sp>
      <p:pic>
        <p:nvPicPr>
          <p:cNvPr id="5" name="Picture 4"/>
          <p:cNvPicPr>
            <a:picLocks noChangeAspect="1"/>
          </p:cNvPicPr>
          <p:nvPr/>
        </p:nvPicPr>
        <p:blipFill>
          <a:blip r:embed="rId2"/>
          <a:stretch>
            <a:fillRect/>
          </a:stretch>
        </p:blipFill>
        <p:spPr>
          <a:xfrm>
            <a:off x="531306" y="4548475"/>
            <a:ext cx="1816350" cy="1760585"/>
          </a:xfrm>
          <a:prstGeom prst="rect">
            <a:avLst/>
          </a:prstGeom>
        </p:spPr>
      </p:pic>
      <p:pic>
        <p:nvPicPr>
          <p:cNvPr id="6" name="Picture 5"/>
          <p:cNvPicPr>
            <a:picLocks noChangeAspect="1"/>
          </p:cNvPicPr>
          <p:nvPr/>
        </p:nvPicPr>
        <p:blipFill>
          <a:blip r:embed="rId3"/>
          <a:stretch>
            <a:fillRect/>
          </a:stretch>
        </p:blipFill>
        <p:spPr>
          <a:xfrm>
            <a:off x="2478721" y="4413823"/>
            <a:ext cx="1810320" cy="2029889"/>
          </a:xfrm>
          <a:prstGeom prst="rect">
            <a:avLst/>
          </a:prstGeom>
        </p:spPr>
      </p:pic>
      <p:pic>
        <p:nvPicPr>
          <p:cNvPr id="7" name="Picture 6"/>
          <p:cNvPicPr>
            <a:picLocks noChangeAspect="1"/>
          </p:cNvPicPr>
          <p:nvPr/>
        </p:nvPicPr>
        <p:blipFill>
          <a:blip r:embed="rId4"/>
          <a:stretch>
            <a:fillRect/>
          </a:stretch>
        </p:blipFill>
        <p:spPr>
          <a:xfrm>
            <a:off x="4420106" y="4396480"/>
            <a:ext cx="1588755" cy="2064575"/>
          </a:xfrm>
          <a:prstGeom prst="rect">
            <a:avLst/>
          </a:prstGeom>
        </p:spPr>
      </p:pic>
      <p:pic>
        <p:nvPicPr>
          <p:cNvPr id="9" name="Picture 8"/>
          <p:cNvPicPr>
            <a:picLocks noChangeAspect="1"/>
          </p:cNvPicPr>
          <p:nvPr/>
        </p:nvPicPr>
        <p:blipFill>
          <a:blip r:embed="rId5"/>
          <a:stretch>
            <a:fillRect/>
          </a:stretch>
        </p:blipFill>
        <p:spPr>
          <a:xfrm>
            <a:off x="9330548" y="4374863"/>
            <a:ext cx="1371749" cy="2107809"/>
          </a:xfrm>
          <a:prstGeom prst="rect">
            <a:avLst/>
          </a:prstGeom>
        </p:spPr>
      </p:pic>
      <p:sp>
        <p:nvSpPr>
          <p:cNvPr id="4" name="AutoShape 2" descr="Image result for Planet Omar. Size: 150 x 231. Source: www.hachettechildrens.co.u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a:picLocks noChangeAspect="1"/>
          </p:cNvPicPr>
          <p:nvPr/>
        </p:nvPicPr>
        <p:blipFill>
          <a:blip r:embed="rId6"/>
          <a:stretch>
            <a:fillRect/>
          </a:stretch>
        </p:blipFill>
        <p:spPr>
          <a:xfrm>
            <a:off x="6139926" y="4328630"/>
            <a:ext cx="1428750" cy="2200275"/>
          </a:xfrm>
          <a:prstGeom prst="rect">
            <a:avLst/>
          </a:prstGeom>
        </p:spPr>
      </p:pic>
      <p:pic>
        <p:nvPicPr>
          <p:cNvPr id="1026" name="Picture 2" descr="Homer's Iliad and Odyssey: Two of the Greatest Stories Ever Told: The  must-have bumper edition">
            <a:extLst>
              <a:ext uri="{FF2B5EF4-FFF2-40B4-BE49-F238E27FC236}">
                <a16:creationId xmlns:a16="http://schemas.microsoft.com/office/drawing/2014/main" id="{5A18B718-C562-9683-1FB4-59E369DE706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9741" y="4276767"/>
            <a:ext cx="1499744" cy="23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470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Maths</a:t>
            </a:r>
          </a:p>
        </p:txBody>
      </p:sp>
      <p:sp>
        <p:nvSpPr>
          <p:cNvPr id="3" name="Content Placeholder 2"/>
          <p:cNvSpPr>
            <a:spLocks noGrp="1"/>
          </p:cNvSpPr>
          <p:nvPr>
            <p:ph idx="1"/>
          </p:nvPr>
        </p:nvSpPr>
        <p:spPr>
          <a:xfrm>
            <a:off x="128791" y="1649897"/>
            <a:ext cx="9145212" cy="4431630"/>
          </a:xfrm>
        </p:spPr>
        <p:txBody>
          <a:bodyPr>
            <a:noAutofit/>
          </a:bodyPr>
          <a:lstStyle/>
          <a:p>
            <a:r>
              <a:rPr lang="en-GB" sz="4000" dirty="0"/>
              <a:t>Number- Place Value, Addition, Subtraction, Multiplication and Division</a:t>
            </a:r>
          </a:p>
          <a:p>
            <a:r>
              <a:rPr lang="en-GB" sz="4000" dirty="0"/>
              <a:t>Fractions</a:t>
            </a:r>
          </a:p>
          <a:p>
            <a:r>
              <a:rPr lang="en-GB" sz="4000" dirty="0"/>
              <a:t>Measurement- Time, Money</a:t>
            </a:r>
          </a:p>
          <a:p>
            <a:r>
              <a:rPr lang="en-GB" sz="4000" dirty="0"/>
              <a:t>Geometry- Shape</a:t>
            </a:r>
          </a:p>
          <a:p>
            <a:r>
              <a:rPr lang="en-GB" sz="4000" dirty="0"/>
              <a:t>Statistics</a:t>
            </a:r>
          </a:p>
          <a:p>
            <a:pPr marL="0" indent="0" algn="ctr">
              <a:buNone/>
            </a:pPr>
            <a:endParaRPr lang="en-GB" sz="4000" dirty="0"/>
          </a:p>
        </p:txBody>
      </p:sp>
      <p:pic>
        <p:nvPicPr>
          <p:cNvPr id="4" name="Picture 3"/>
          <p:cNvPicPr>
            <a:picLocks noChangeAspect="1"/>
          </p:cNvPicPr>
          <p:nvPr/>
        </p:nvPicPr>
        <p:blipFill rotWithShape="1">
          <a:blip r:embed="rId2"/>
          <a:srcRect t="11520" b="6763"/>
          <a:stretch/>
        </p:blipFill>
        <p:spPr>
          <a:xfrm>
            <a:off x="8742075" y="396515"/>
            <a:ext cx="2772591" cy="1699247"/>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7465" y="4927601"/>
            <a:ext cx="6049219" cy="1838582"/>
          </a:xfrm>
          <a:prstGeom prst="rect">
            <a:avLst/>
          </a:prstGeom>
        </p:spPr>
      </p:pic>
      <p:grpSp>
        <p:nvGrpSpPr>
          <p:cNvPr id="10" name="Group 9">
            <a:extLst>
              <a:ext uri="{FF2B5EF4-FFF2-40B4-BE49-F238E27FC236}">
                <a16:creationId xmlns:a16="http://schemas.microsoft.com/office/drawing/2014/main" id="{6F8F2CE4-E886-73AB-17CF-1A7892CA3246}"/>
              </a:ext>
            </a:extLst>
          </p:cNvPr>
          <p:cNvGrpSpPr/>
          <p:nvPr/>
        </p:nvGrpSpPr>
        <p:grpSpPr>
          <a:xfrm>
            <a:off x="8742075" y="2333941"/>
            <a:ext cx="2772592" cy="2262936"/>
            <a:chOff x="7953226" y="2499303"/>
            <a:chExt cx="3561440" cy="3316457"/>
          </a:xfrm>
        </p:grpSpPr>
        <p:pic>
          <p:nvPicPr>
            <p:cNvPr id="7" name="Picture 6">
              <a:extLst>
                <a:ext uri="{FF2B5EF4-FFF2-40B4-BE49-F238E27FC236}">
                  <a16:creationId xmlns:a16="http://schemas.microsoft.com/office/drawing/2014/main" id="{9ECB7558-F744-17AB-D883-8D91F05A2569}"/>
                </a:ext>
              </a:extLst>
            </p:cNvPr>
            <p:cNvPicPr>
              <a:picLocks noChangeAspect="1"/>
            </p:cNvPicPr>
            <p:nvPr/>
          </p:nvPicPr>
          <p:blipFill>
            <a:blip r:embed="rId4"/>
            <a:stretch>
              <a:fillRect/>
            </a:stretch>
          </p:blipFill>
          <p:spPr>
            <a:xfrm>
              <a:off x="7953226" y="2499303"/>
              <a:ext cx="3561440" cy="636756"/>
            </a:xfrm>
            <a:prstGeom prst="rect">
              <a:avLst/>
            </a:prstGeom>
          </p:spPr>
        </p:pic>
        <p:pic>
          <p:nvPicPr>
            <p:cNvPr id="9" name="Picture 8">
              <a:extLst>
                <a:ext uri="{FF2B5EF4-FFF2-40B4-BE49-F238E27FC236}">
                  <a16:creationId xmlns:a16="http://schemas.microsoft.com/office/drawing/2014/main" id="{7EA5BDE1-2E7F-EA09-F8F1-9FB652B6F57E}"/>
                </a:ext>
              </a:extLst>
            </p:cNvPr>
            <p:cNvPicPr>
              <a:picLocks noChangeAspect="1"/>
            </p:cNvPicPr>
            <p:nvPr/>
          </p:nvPicPr>
          <p:blipFill>
            <a:blip r:embed="rId5"/>
            <a:stretch>
              <a:fillRect/>
            </a:stretch>
          </p:blipFill>
          <p:spPr>
            <a:xfrm>
              <a:off x="7953226" y="3136059"/>
              <a:ext cx="3561440" cy="2679701"/>
            </a:xfrm>
            <a:prstGeom prst="rect">
              <a:avLst/>
            </a:prstGeom>
          </p:spPr>
        </p:pic>
      </p:grpSp>
    </p:spTree>
    <p:extLst>
      <p:ext uri="{BB962C8B-B14F-4D97-AF65-F5344CB8AC3E}">
        <p14:creationId xmlns:p14="http://schemas.microsoft.com/office/powerpoint/2010/main" val="3082683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review">
            <a:extLst>
              <a:ext uri="{FF2B5EF4-FFF2-40B4-BE49-F238E27FC236}">
                <a16:creationId xmlns:a16="http://schemas.microsoft.com/office/drawing/2014/main" id="{2EAB3698-A7BC-9EF4-37D3-91BDBD98C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762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690CC19-75B0-63F3-0895-B4B31E0A0D1E}"/>
              </a:ext>
            </a:extLst>
          </p:cNvPr>
          <p:cNvSpPr>
            <a:spLocks noGrp="1"/>
          </p:cNvSpPr>
          <p:nvPr>
            <p:ph type="title"/>
          </p:nvPr>
        </p:nvSpPr>
        <p:spPr>
          <a:xfrm>
            <a:off x="6434667" y="525518"/>
            <a:ext cx="8596668" cy="1320800"/>
          </a:xfrm>
        </p:spPr>
        <p:txBody>
          <a:bodyPr>
            <a:normAutofit/>
          </a:bodyPr>
          <a:lstStyle/>
          <a:p>
            <a:r>
              <a:rPr lang="en-GB" sz="4800" dirty="0" err="1"/>
              <a:t>myHappymind</a:t>
            </a:r>
            <a:endParaRPr lang="en-GB" sz="4800" dirty="0"/>
          </a:p>
        </p:txBody>
      </p:sp>
      <p:sp>
        <p:nvSpPr>
          <p:cNvPr id="3" name="Content Placeholder 2">
            <a:extLst>
              <a:ext uri="{FF2B5EF4-FFF2-40B4-BE49-F238E27FC236}">
                <a16:creationId xmlns:a16="http://schemas.microsoft.com/office/drawing/2014/main" id="{E42FA31B-1E3E-8A52-4B3B-3351A0DEB0C9}"/>
              </a:ext>
            </a:extLst>
          </p:cNvPr>
          <p:cNvSpPr>
            <a:spLocks noGrp="1"/>
          </p:cNvSpPr>
          <p:nvPr>
            <p:ph idx="1"/>
          </p:nvPr>
        </p:nvSpPr>
        <p:spPr>
          <a:xfrm>
            <a:off x="6434667" y="1574800"/>
            <a:ext cx="8596668" cy="3880773"/>
          </a:xfrm>
        </p:spPr>
        <p:txBody>
          <a:bodyPr/>
          <a:lstStyle/>
          <a:p>
            <a:r>
              <a:rPr lang="en-GB" dirty="0"/>
              <a:t>Mental health focussed assemblies weekly.</a:t>
            </a:r>
          </a:p>
        </p:txBody>
      </p:sp>
    </p:spTree>
    <p:extLst>
      <p:ext uri="{BB962C8B-B14F-4D97-AF65-F5344CB8AC3E}">
        <p14:creationId xmlns:p14="http://schemas.microsoft.com/office/powerpoint/2010/main" val="3720500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47C9-67E8-EE65-C05D-218E7A5558F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2385A9A-4548-BCC8-767B-7547104EE8A9}"/>
              </a:ext>
            </a:extLst>
          </p:cNvPr>
          <p:cNvSpPr>
            <a:spLocks noGrp="1"/>
          </p:cNvSpPr>
          <p:nvPr>
            <p:ph idx="1"/>
          </p:nvPr>
        </p:nvSpPr>
        <p:spPr/>
        <p:txBody>
          <a:bodyPr/>
          <a:lstStyle/>
          <a:p>
            <a:endParaRPr lang="en-GB"/>
          </a:p>
        </p:txBody>
      </p:sp>
      <p:pic>
        <p:nvPicPr>
          <p:cNvPr id="2050" name="Picture 2" descr="Image preview">
            <a:extLst>
              <a:ext uri="{FF2B5EF4-FFF2-40B4-BE49-F238E27FC236}">
                <a16:creationId xmlns:a16="http://schemas.microsoft.com/office/drawing/2014/main" id="{3E5EAAF2-3028-9E2F-CEE4-7E43AD137B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853"/>
          <a:stretch/>
        </p:blipFill>
        <p:spPr bwMode="auto">
          <a:xfrm>
            <a:off x="-335244" y="0"/>
            <a:ext cx="125272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92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3347" y="232011"/>
            <a:ext cx="8610600" cy="928699"/>
          </a:xfrm>
        </p:spPr>
        <p:txBody>
          <a:bodyPr>
            <a:normAutofit/>
          </a:bodyPr>
          <a:lstStyle/>
          <a:p>
            <a:pPr algn="ctr"/>
            <a:r>
              <a:rPr lang="en-GB" sz="5400" b="1" dirty="0"/>
              <a:t>Homework</a:t>
            </a:r>
          </a:p>
        </p:txBody>
      </p:sp>
      <p:sp>
        <p:nvSpPr>
          <p:cNvPr id="3" name="Content Placeholder 2"/>
          <p:cNvSpPr>
            <a:spLocks noGrp="1"/>
          </p:cNvSpPr>
          <p:nvPr>
            <p:ph idx="1"/>
          </p:nvPr>
        </p:nvSpPr>
        <p:spPr>
          <a:xfrm>
            <a:off x="616895" y="1298836"/>
            <a:ext cx="10103504" cy="4831617"/>
          </a:xfrm>
        </p:spPr>
        <p:txBody>
          <a:bodyPr>
            <a:noAutofit/>
          </a:bodyPr>
          <a:lstStyle/>
          <a:p>
            <a:r>
              <a:rPr lang="en-GB" sz="3600" dirty="0"/>
              <a:t>Reading (records) – hand in with FIVE entries</a:t>
            </a:r>
          </a:p>
          <a:p>
            <a:r>
              <a:rPr lang="en-GB" sz="3600" dirty="0"/>
              <a:t>Spellings – Year 3/4 common exception words</a:t>
            </a:r>
          </a:p>
          <a:p>
            <a:r>
              <a:rPr lang="en-GB" sz="3600" dirty="0"/>
              <a:t>Maths/Times tables practice</a:t>
            </a:r>
          </a:p>
          <a:p>
            <a:r>
              <a:rPr lang="en-GB" sz="3600" dirty="0"/>
              <a:t>SPAG sheet</a:t>
            </a:r>
          </a:p>
          <a:p>
            <a:pPr marL="0" indent="0">
              <a:buNone/>
            </a:pPr>
            <a:r>
              <a:rPr lang="en-GB" sz="3600" dirty="0"/>
              <a:t>  </a:t>
            </a:r>
          </a:p>
          <a:p>
            <a:pPr marL="0" indent="0">
              <a:buNone/>
            </a:pPr>
            <a:r>
              <a:rPr lang="en-GB" sz="4000" dirty="0"/>
              <a:t>All homework is set on </a:t>
            </a:r>
            <a:r>
              <a:rPr lang="en-GB" sz="4000" u="sng" dirty="0"/>
              <a:t>Friday</a:t>
            </a:r>
            <a:r>
              <a:rPr lang="en-GB" sz="4000" dirty="0"/>
              <a:t> to be completed for the </a:t>
            </a:r>
            <a:r>
              <a:rPr lang="en-GB" sz="4000" u="sng" dirty="0"/>
              <a:t>following Friday.</a:t>
            </a:r>
          </a:p>
          <a:p>
            <a:pPr marL="0" indent="0" algn="ctr">
              <a:buNone/>
            </a:pPr>
            <a:endParaRPr lang="en-GB" sz="4000" dirty="0"/>
          </a:p>
          <a:p>
            <a:pPr marL="0" indent="0" algn="ctr">
              <a:buNone/>
            </a:pPr>
            <a:endParaRPr lang="en-GB" sz="4000" dirty="0"/>
          </a:p>
        </p:txBody>
      </p:sp>
    </p:spTree>
    <p:extLst>
      <p:ext uri="{BB962C8B-B14F-4D97-AF65-F5344CB8AC3E}">
        <p14:creationId xmlns:p14="http://schemas.microsoft.com/office/powerpoint/2010/main" val="3548419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368490"/>
            <a:ext cx="10058400" cy="741073"/>
          </a:xfrm>
        </p:spPr>
        <p:txBody>
          <a:bodyPr/>
          <a:lstStyle/>
          <a:p>
            <a:r>
              <a:rPr lang="en-GB" b="1" dirty="0"/>
              <a:t>UNIFORM</a:t>
            </a:r>
          </a:p>
        </p:txBody>
      </p:sp>
      <p:sp>
        <p:nvSpPr>
          <p:cNvPr id="3" name="Content Placeholder 2"/>
          <p:cNvSpPr>
            <a:spLocks noGrp="1"/>
          </p:cNvSpPr>
          <p:nvPr>
            <p:ph idx="1"/>
          </p:nvPr>
        </p:nvSpPr>
        <p:spPr>
          <a:xfrm>
            <a:off x="1066800" y="1097692"/>
            <a:ext cx="10058400" cy="4855316"/>
          </a:xfrm>
        </p:spPr>
        <p:txBody>
          <a:bodyPr>
            <a:normAutofit/>
          </a:bodyPr>
          <a:lstStyle/>
          <a:p>
            <a:r>
              <a:rPr lang="en-GB" sz="3100" dirty="0"/>
              <a:t>Please ensure that your child is wearing a full school uniform every day including </a:t>
            </a:r>
            <a:r>
              <a:rPr lang="en-GB" sz="3100" b="1" dirty="0"/>
              <a:t>BLACK SHOES</a:t>
            </a:r>
            <a:r>
              <a:rPr lang="en-GB" sz="3100" dirty="0"/>
              <a:t>. </a:t>
            </a:r>
          </a:p>
          <a:p>
            <a:r>
              <a:rPr lang="en-GB" sz="3100" dirty="0"/>
              <a:t>Please ensure your child comes in PE kit on PE days (</a:t>
            </a:r>
            <a:r>
              <a:rPr lang="en-GB" sz="3100" b="1" dirty="0"/>
              <a:t>white t-shirt, black shorts, leggings or track suit, pumps, trainers – no football shirts</a:t>
            </a:r>
            <a:r>
              <a:rPr lang="en-GB" sz="3100" dirty="0"/>
              <a:t>). </a:t>
            </a:r>
          </a:p>
          <a:p>
            <a:r>
              <a:rPr lang="en-GB" sz="3100" dirty="0"/>
              <a:t>Remember: no earrings/watches on PE days  </a:t>
            </a:r>
          </a:p>
          <a:p>
            <a:r>
              <a:rPr lang="en-GB" sz="3100" dirty="0"/>
              <a:t>Dressing up days will be announced through the year.</a:t>
            </a:r>
          </a:p>
          <a:p>
            <a:r>
              <a:rPr lang="en-GB" sz="3100" dirty="0"/>
              <a:t>Please provide your child with a bottle of PLAIN water for school day.  </a:t>
            </a:r>
            <a:endParaRPr lang="en-GB" dirty="0"/>
          </a:p>
        </p:txBody>
      </p:sp>
    </p:spTree>
    <p:extLst>
      <p:ext uri="{BB962C8B-B14F-4D97-AF65-F5344CB8AC3E}">
        <p14:creationId xmlns:p14="http://schemas.microsoft.com/office/powerpoint/2010/main" val="316210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TRIPS and WORKSHOPS</a:t>
            </a:r>
          </a:p>
        </p:txBody>
      </p:sp>
      <p:sp>
        <p:nvSpPr>
          <p:cNvPr id="3" name="Content Placeholder 2"/>
          <p:cNvSpPr>
            <a:spLocks noGrp="1"/>
          </p:cNvSpPr>
          <p:nvPr>
            <p:ph idx="1"/>
          </p:nvPr>
        </p:nvSpPr>
        <p:spPr/>
        <p:txBody>
          <a:bodyPr>
            <a:normAutofit/>
          </a:bodyPr>
          <a:lstStyle/>
          <a:p>
            <a:pPr marL="0" indent="0">
              <a:buNone/>
            </a:pPr>
            <a:endParaRPr lang="en-GB" sz="3600" dirty="0"/>
          </a:p>
          <a:p>
            <a:r>
              <a:rPr lang="en-GB" sz="3600" dirty="0"/>
              <a:t>Cannon Hill river study</a:t>
            </a:r>
          </a:p>
          <a:p>
            <a:r>
              <a:rPr lang="en-GB" sz="3600" dirty="0"/>
              <a:t>The Stone Age workshop in school</a:t>
            </a:r>
          </a:p>
          <a:p>
            <a:r>
              <a:rPr lang="en-GB" sz="3600" dirty="0"/>
              <a:t>Synagogue – Jewish place of worship</a:t>
            </a:r>
          </a:p>
          <a:p>
            <a:endParaRPr lang="en-GB" sz="3600" dirty="0"/>
          </a:p>
          <a:p>
            <a:endParaRPr lang="en-GB" sz="3600" dirty="0"/>
          </a:p>
        </p:txBody>
      </p:sp>
      <p:pic>
        <p:nvPicPr>
          <p:cNvPr id="4" name="Picture 3"/>
          <p:cNvPicPr>
            <a:picLocks noChangeAspect="1"/>
          </p:cNvPicPr>
          <p:nvPr/>
        </p:nvPicPr>
        <p:blipFill>
          <a:blip r:embed="rId2"/>
          <a:stretch>
            <a:fillRect/>
          </a:stretch>
        </p:blipFill>
        <p:spPr>
          <a:xfrm>
            <a:off x="8978247" y="847464"/>
            <a:ext cx="2902715" cy="2165872"/>
          </a:xfrm>
          <a:prstGeom prst="rect">
            <a:avLst/>
          </a:prstGeom>
        </p:spPr>
      </p:pic>
      <p:sp>
        <p:nvSpPr>
          <p:cNvPr id="5" name="AutoShape 2" descr="Birmingham Cathedral - St Philip's - Visit Birmingh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3"/>
          <a:stretch>
            <a:fillRect/>
          </a:stretch>
        </p:blipFill>
        <p:spPr>
          <a:xfrm>
            <a:off x="6371287" y="390442"/>
            <a:ext cx="2462370" cy="2433401"/>
          </a:xfrm>
          <a:prstGeom prst="rect">
            <a:avLst/>
          </a:prstGeom>
        </p:spPr>
      </p:pic>
      <p:pic>
        <p:nvPicPr>
          <p:cNvPr id="8" name="Picture 7"/>
          <p:cNvPicPr>
            <a:picLocks noChangeAspect="1"/>
          </p:cNvPicPr>
          <p:nvPr/>
        </p:nvPicPr>
        <p:blipFill>
          <a:blip r:embed="rId4"/>
          <a:stretch>
            <a:fillRect/>
          </a:stretch>
        </p:blipFill>
        <p:spPr>
          <a:xfrm>
            <a:off x="8515485" y="3487098"/>
            <a:ext cx="2554264" cy="2554264"/>
          </a:xfrm>
          <a:prstGeom prst="rect">
            <a:avLst/>
          </a:prstGeom>
        </p:spPr>
      </p:pic>
    </p:spTree>
    <p:extLst>
      <p:ext uri="{BB962C8B-B14F-4D97-AF65-F5344CB8AC3E}">
        <p14:creationId xmlns:p14="http://schemas.microsoft.com/office/powerpoint/2010/main" val="551176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425003"/>
            <a:ext cx="10800433" cy="1293028"/>
          </a:xfrm>
        </p:spPr>
        <p:txBody>
          <a:bodyPr>
            <a:noAutofit/>
          </a:bodyPr>
          <a:lstStyle/>
          <a:p>
            <a:r>
              <a:rPr lang="en-GB" sz="5400" b="1" dirty="0"/>
              <a:t>Park Hill is a compassionate school</a:t>
            </a:r>
          </a:p>
        </p:txBody>
      </p:sp>
      <p:sp>
        <p:nvSpPr>
          <p:cNvPr id="3" name="Content Placeholder 2"/>
          <p:cNvSpPr>
            <a:spLocks noGrp="1"/>
          </p:cNvSpPr>
          <p:nvPr>
            <p:ph idx="1"/>
          </p:nvPr>
        </p:nvSpPr>
        <p:spPr>
          <a:xfrm>
            <a:off x="677334" y="2160589"/>
            <a:ext cx="10063892" cy="3880773"/>
          </a:xfrm>
        </p:spPr>
        <p:txBody>
          <a:bodyPr>
            <a:normAutofit lnSpcReduction="10000"/>
          </a:bodyPr>
          <a:lstStyle/>
          <a:p>
            <a:pPr marL="0" indent="0">
              <a:buNone/>
            </a:pPr>
            <a:r>
              <a:rPr lang="en-GB" sz="4000" dirty="0"/>
              <a:t>What - Promoting compassion in our school</a:t>
            </a:r>
          </a:p>
          <a:p>
            <a:pPr marL="0" indent="0">
              <a:buNone/>
            </a:pPr>
            <a:r>
              <a:rPr lang="en-GB" sz="4000" dirty="0"/>
              <a:t>Who – Staff, pupils, parents</a:t>
            </a:r>
          </a:p>
          <a:p>
            <a:pPr marL="0" indent="0">
              <a:buNone/>
            </a:pPr>
            <a:r>
              <a:rPr lang="en-GB" sz="4000" dirty="0"/>
              <a:t>Why – to make the school a happier, safer place, to keep focus on charity, to encourage good citizenship in children, to promote good behaviour.</a:t>
            </a:r>
          </a:p>
          <a:p>
            <a:pPr marL="0" indent="0" algn="ctr">
              <a:buNone/>
            </a:pPr>
            <a:endParaRPr lang="en-GB" sz="4000" dirty="0"/>
          </a:p>
        </p:txBody>
      </p:sp>
    </p:spTree>
    <p:extLst>
      <p:ext uri="{BB962C8B-B14F-4D97-AF65-F5344CB8AC3E}">
        <p14:creationId xmlns:p14="http://schemas.microsoft.com/office/powerpoint/2010/main" val="3005199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0" y="656189"/>
            <a:ext cx="8610600" cy="1293028"/>
          </a:xfrm>
        </p:spPr>
        <p:txBody>
          <a:bodyPr>
            <a:normAutofit/>
          </a:bodyPr>
          <a:lstStyle/>
          <a:p>
            <a:pPr algn="ctr"/>
            <a:r>
              <a:rPr lang="en-GB" b="1" dirty="0"/>
              <a:t>UNICEF Rights Respecting School Award </a:t>
            </a:r>
            <a:br>
              <a:rPr lang="en-GB" b="1" dirty="0"/>
            </a:br>
            <a:endParaRPr lang="en-GB" b="1" dirty="0"/>
          </a:p>
        </p:txBody>
      </p:sp>
      <p:sp>
        <p:nvSpPr>
          <p:cNvPr id="3" name="Content Placeholder 2"/>
          <p:cNvSpPr>
            <a:spLocks noGrp="1"/>
          </p:cNvSpPr>
          <p:nvPr>
            <p:ph idx="1"/>
          </p:nvPr>
        </p:nvSpPr>
        <p:spPr>
          <a:xfrm>
            <a:off x="500130" y="1451610"/>
            <a:ext cx="10820400" cy="5251638"/>
          </a:xfrm>
        </p:spPr>
        <p:txBody>
          <a:bodyPr>
            <a:normAutofit fontScale="85000" lnSpcReduction="20000"/>
          </a:bodyPr>
          <a:lstStyle/>
          <a:p>
            <a:r>
              <a:rPr lang="en-GB" sz="2800" dirty="0"/>
              <a:t>Here at Park Hill, we are a </a:t>
            </a:r>
            <a:r>
              <a:rPr lang="en-GB" sz="2800" dirty="0">
                <a:solidFill>
                  <a:srgbClr val="FFC000"/>
                </a:solidFill>
              </a:rPr>
              <a:t>Gold</a:t>
            </a:r>
            <a:r>
              <a:rPr lang="en-GB" sz="2800" dirty="0"/>
              <a:t> UNICEF Rights Respecting School.  We put the UN Convention for the Rights of the Child (UNCRC) at the heart of our school ethos and culture to improve well-being and develop every child’s talents and abilities to their full potential.  Our children and the school community learn about children’s rights and how to put them into practice every day.   </a:t>
            </a:r>
            <a:br>
              <a:rPr lang="en-GB" sz="2800" dirty="0"/>
            </a:br>
            <a:endParaRPr lang="en-GB" sz="2800" dirty="0"/>
          </a:p>
          <a:p>
            <a:r>
              <a:rPr lang="en-GB" sz="2800" dirty="0"/>
              <a:t>Each class has learned about the UN Convention for the Rights of the Child (UNCRC) and created a class charter. </a:t>
            </a:r>
            <a:br>
              <a:rPr lang="en-GB" sz="2800" dirty="0"/>
            </a:br>
            <a:endParaRPr lang="en-GB" sz="2800" dirty="0"/>
          </a:p>
          <a:p>
            <a:r>
              <a:rPr lang="en-GB" sz="2800" dirty="0"/>
              <a:t>You can find out more about the UNCRC at </a:t>
            </a:r>
            <a:r>
              <a:rPr lang="en-GB" sz="2800" dirty="0">
                <a:hlinkClick r:id="rId2"/>
              </a:rPr>
              <a:t>https://www.unicef.org.uk/what-we-do/un-convention-child-rights/?gclid=CPHVpv3iqNQCFU0Q0wodS9oCGg&amp;sissr=1</a:t>
            </a:r>
            <a:r>
              <a:rPr lang="en-GB" sz="2800" dirty="0"/>
              <a:t> </a:t>
            </a:r>
            <a:r>
              <a:rPr lang="en-GB" sz="2600" dirty="0"/>
              <a:t> </a:t>
            </a:r>
          </a:p>
          <a:p>
            <a:endParaRPr lang="en-GB" sz="2600" dirty="0"/>
          </a:p>
          <a:p>
            <a:r>
              <a:rPr lang="en-GB" sz="2800" dirty="0"/>
              <a:t>Talk homework in the newsletter.</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4520" y="154752"/>
            <a:ext cx="1860195" cy="1947004"/>
          </a:xfrm>
          <a:prstGeom prst="rect">
            <a:avLst/>
          </a:prstGeom>
        </p:spPr>
      </p:pic>
    </p:spTree>
    <p:extLst>
      <p:ext uri="{BB962C8B-B14F-4D97-AF65-F5344CB8AC3E}">
        <p14:creationId xmlns:p14="http://schemas.microsoft.com/office/powerpoint/2010/main" val="2602835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413" y="221006"/>
            <a:ext cx="10635343" cy="835062"/>
          </a:xfrm>
        </p:spPr>
        <p:txBody>
          <a:bodyPr>
            <a:normAutofit fontScale="90000"/>
          </a:bodyPr>
          <a:lstStyle/>
          <a:p>
            <a:r>
              <a:rPr lang="en-GB" sz="5400" b="1" dirty="0"/>
              <a:t>Attendance and Punctuality</a:t>
            </a:r>
          </a:p>
        </p:txBody>
      </p:sp>
      <p:sp>
        <p:nvSpPr>
          <p:cNvPr id="3" name="Content Placeholder 2"/>
          <p:cNvSpPr>
            <a:spLocks noGrp="1"/>
          </p:cNvSpPr>
          <p:nvPr>
            <p:ph idx="1"/>
          </p:nvPr>
        </p:nvSpPr>
        <p:spPr>
          <a:xfrm>
            <a:off x="726413" y="1215706"/>
            <a:ext cx="9481074" cy="4024125"/>
          </a:xfrm>
        </p:spPr>
        <p:txBody>
          <a:bodyPr>
            <a:noAutofit/>
          </a:bodyPr>
          <a:lstStyle/>
          <a:p>
            <a:pPr marL="0" indent="0">
              <a:buNone/>
            </a:pPr>
            <a:r>
              <a:rPr lang="en-GB" sz="4000" dirty="0"/>
              <a:t>Children can earn certificates for 98% attendance or better.</a:t>
            </a:r>
          </a:p>
          <a:p>
            <a:pPr marL="0" indent="0">
              <a:buNone/>
            </a:pPr>
            <a:endParaRPr lang="en-GB" sz="4000" dirty="0"/>
          </a:p>
          <a:p>
            <a:pPr marL="0" indent="0">
              <a:buNone/>
            </a:pPr>
            <a:r>
              <a:rPr lang="en-GB" sz="4000" u="sng" dirty="0"/>
              <a:t>Early work/assembly begins at 8.50am so be in the line at 8:45am!</a:t>
            </a:r>
          </a:p>
          <a:p>
            <a:pPr marL="0" indent="0">
              <a:buNone/>
            </a:pPr>
            <a:endParaRPr lang="en-GB" sz="4000" u="sng" dirty="0"/>
          </a:p>
          <a:p>
            <a:pPr marL="0" indent="0">
              <a:buNone/>
            </a:pPr>
            <a:r>
              <a:rPr lang="en-GB" sz="4000" u="sng" dirty="0"/>
              <a:t>School finishes at 3:20pm.</a:t>
            </a:r>
          </a:p>
        </p:txBody>
      </p:sp>
    </p:spTree>
    <p:extLst>
      <p:ext uri="{BB962C8B-B14F-4D97-AF65-F5344CB8AC3E}">
        <p14:creationId xmlns:p14="http://schemas.microsoft.com/office/powerpoint/2010/main" val="1190677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Technology</a:t>
            </a:r>
          </a:p>
        </p:txBody>
      </p:sp>
      <p:sp>
        <p:nvSpPr>
          <p:cNvPr id="3" name="Content Placeholder 2"/>
          <p:cNvSpPr>
            <a:spLocks noGrp="1"/>
          </p:cNvSpPr>
          <p:nvPr>
            <p:ph idx="1"/>
          </p:nvPr>
        </p:nvSpPr>
        <p:spPr>
          <a:xfrm>
            <a:off x="128790" y="2057401"/>
            <a:ext cx="11745531" cy="4024125"/>
          </a:xfrm>
        </p:spPr>
        <p:txBody>
          <a:bodyPr>
            <a:noAutofit/>
          </a:bodyPr>
          <a:lstStyle/>
          <a:p>
            <a:pPr marL="0" indent="0" algn="ctr">
              <a:buNone/>
            </a:pPr>
            <a:endParaRPr lang="en-GB" sz="4000" dirty="0"/>
          </a:p>
          <a:p>
            <a:pPr marL="0" indent="0" algn="ctr">
              <a:buNone/>
            </a:pPr>
            <a:endParaRPr lang="en-GB" sz="4000" dirty="0"/>
          </a:p>
        </p:txBody>
      </p:sp>
      <p:sp>
        <p:nvSpPr>
          <p:cNvPr id="5" name="AutoShape 2" descr="Microsoft Teams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2"/>
          <a:stretch>
            <a:fillRect/>
          </a:stretch>
        </p:blipFill>
        <p:spPr>
          <a:xfrm>
            <a:off x="4975668" y="336710"/>
            <a:ext cx="4184270" cy="3314382"/>
          </a:xfrm>
          <a:prstGeom prst="rect">
            <a:avLst/>
          </a:prstGeom>
        </p:spPr>
      </p:pic>
      <p:pic>
        <p:nvPicPr>
          <p:cNvPr id="9" name="Picture 8"/>
          <p:cNvPicPr>
            <a:picLocks noChangeAspect="1"/>
          </p:cNvPicPr>
          <p:nvPr/>
        </p:nvPicPr>
        <p:blipFill rotWithShape="1">
          <a:blip r:embed="rId3"/>
          <a:srcRect l="13437" r="15575"/>
          <a:stretch/>
        </p:blipFill>
        <p:spPr>
          <a:xfrm>
            <a:off x="809896" y="1633406"/>
            <a:ext cx="2651761" cy="3735473"/>
          </a:xfrm>
          <a:prstGeom prst="rect">
            <a:avLst/>
          </a:prstGeom>
        </p:spPr>
      </p:pic>
      <p:pic>
        <p:nvPicPr>
          <p:cNvPr id="10" name="Picture 9"/>
          <p:cNvPicPr>
            <a:picLocks noChangeAspect="1"/>
          </p:cNvPicPr>
          <p:nvPr/>
        </p:nvPicPr>
        <p:blipFill>
          <a:blip r:embed="rId4"/>
          <a:stretch>
            <a:fillRect/>
          </a:stretch>
        </p:blipFill>
        <p:spPr>
          <a:xfrm>
            <a:off x="5143771" y="4426964"/>
            <a:ext cx="4501382" cy="1654562"/>
          </a:xfrm>
          <a:prstGeom prst="rect">
            <a:avLst/>
          </a:prstGeom>
        </p:spPr>
      </p:pic>
    </p:spTree>
    <p:extLst>
      <p:ext uri="{BB962C8B-B14F-4D97-AF65-F5344CB8AC3E}">
        <p14:creationId xmlns:p14="http://schemas.microsoft.com/office/powerpoint/2010/main" val="368902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481" y="316302"/>
            <a:ext cx="8596668" cy="1320800"/>
          </a:xfrm>
        </p:spPr>
        <p:txBody>
          <a:bodyPr/>
          <a:lstStyle/>
          <a:p>
            <a:r>
              <a:rPr lang="en-GB" dirty="0"/>
              <a:t>Online safety: an increasing priority</a:t>
            </a:r>
          </a:p>
        </p:txBody>
      </p:sp>
      <p:sp>
        <p:nvSpPr>
          <p:cNvPr id="4" name="Content Placeholder 2"/>
          <p:cNvSpPr>
            <a:spLocks noGrp="1"/>
          </p:cNvSpPr>
          <p:nvPr>
            <p:ph idx="1"/>
          </p:nvPr>
        </p:nvSpPr>
        <p:spPr>
          <a:xfrm>
            <a:off x="225481" y="1270000"/>
            <a:ext cx="11178539" cy="3745820"/>
          </a:xfrm>
        </p:spPr>
        <p:txBody>
          <a:bodyPr>
            <a:noAutofit/>
          </a:bodyPr>
          <a:lstStyle/>
          <a:p>
            <a:pPr marL="0" indent="0">
              <a:buNone/>
            </a:pPr>
            <a:r>
              <a:rPr lang="en-GB" sz="3200" dirty="0"/>
              <a:t>Technology provides opportunities for:</a:t>
            </a:r>
          </a:p>
          <a:p>
            <a:r>
              <a:rPr lang="en-GB" sz="3200" dirty="0"/>
              <a:t>	Learning</a:t>
            </a:r>
          </a:p>
          <a:p>
            <a:r>
              <a:rPr lang="en-GB" sz="3200" dirty="0"/>
              <a:t>	Fun</a:t>
            </a:r>
          </a:p>
          <a:p>
            <a:r>
              <a:rPr lang="en-GB" sz="3200" dirty="0"/>
              <a:t>	Friendship</a:t>
            </a:r>
          </a:p>
          <a:p>
            <a:pPr marL="0" indent="0">
              <a:buNone/>
            </a:pPr>
            <a:r>
              <a:rPr lang="en-GB" sz="3200" dirty="0"/>
              <a:t>When online, however, children are more at risk of being involved in: </a:t>
            </a:r>
          </a:p>
          <a:p>
            <a:r>
              <a:rPr lang="en-GB" sz="3200" dirty="0"/>
              <a:t>	Bullying</a:t>
            </a:r>
          </a:p>
          <a:p>
            <a:r>
              <a:rPr lang="en-GB" sz="3200" dirty="0"/>
              <a:t>	Showing negative behaviours towards others</a:t>
            </a:r>
          </a:p>
        </p:txBody>
      </p:sp>
    </p:spTree>
    <p:extLst>
      <p:ext uri="{BB962C8B-B14F-4D97-AF65-F5344CB8AC3E}">
        <p14:creationId xmlns:p14="http://schemas.microsoft.com/office/powerpoint/2010/main" val="1311116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606" y="428445"/>
            <a:ext cx="8596668" cy="1320800"/>
          </a:xfrm>
        </p:spPr>
        <p:txBody>
          <a:bodyPr/>
          <a:lstStyle/>
          <a:p>
            <a:r>
              <a:rPr lang="en-GB" dirty="0"/>
              <a:t>Online safety: what does the school do?</a:t>
            </a:r>
          </a:p>
        </p:txBody>
      </p:sp>
      <p:sp>
        <p:nvSpPr>
          <p:cNvPr id="4" name="Content Placeholder 2"/>
          <p:cNvSpPr>
            <a:spLocks noGrp="1"/>
          </p:cNvSpPr>
          <p:nvPr>
            <p:ph idx="1"/>
          </p:nvPr>
        </p:nvSpPr>
        <p:spPr>
          <a:xfrm>
            <a:off x="375606" y="1270000"/>
            <a:ext cx="11178539" cy="3745820"/>
          </a:xfrm>
        </p:spPr>
        <p:txBody>
          <a:bodyPr>
            <a:noAutofit/>
          </a:bodyPr>
          <a:lstStyle/>
          <a:p>
            <a:r>
              <a:rPr lang="en-GB" sz="3600" dirty="0"/>
              <a:t>Promote positive use of technology/internet</a:t>
            </a:r>
          </a:p>
          <a:p>
            <a:r>
              <a:rPr lang="en-GB" sz="3600" dirty="0"/>
              <a:t>Deliver lessons in e-safety through Project EVOLVE and RHE lessons</a:t>
            </a:r>
          </a:p>
          <a:p>
            <a:r>
              <a:rPr lang="en-GB" sz="3600" dirty="0"/>
              <a:t>Address e-safety issues as they arrive</a:t>
            </a:r>
          </a:p>
          <a:p>
            <a:r>
              <a:rPr lang="en-GB" sz="3600" dirty="0"/>
              <a:t>Provide advice to pupils and parents about staying safe online</a:t>
            </a:r>
          </a:p>
          <a:p>
            <a:r>
              <a:rPr lang="en-GB" sz="3600" dirty="0"/>
              <a:t>Signpost to other sources of information</a:t>
            </a:r>
          </a:p>
        </p:txBody>
      </p:sp>
    </p:spTree>
    <p:extLst>
      <p:ext uri="{BB962C8B-B14F-4D97-AF65-F5344CB8AC3E}">
        <p14:creationId xmlns:p14="http://schemas.microsoft.com/office/powerpoint/2010/main" val="4237446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300" y="333555"/>
            <a:ext cx="8596668" cy="1320800"/>
          </a:xfrm>
        </p:spPr>
        <p:txBody>
          <a:bodyPr/>
          <a:lstStyle/>
          <a:p>
            <a:r>
              <a:rPr lang="en-GB" dirty="0"/>
              <a:t>Online safety: how parents can support children</a:t>
            </a:r>
          </a:p>
        </p:txBody>
      </p:sp>
      <p:sp>
        <p:nvSpPr>
          <p:cNvPr id="4" name="Content Placeholder 2"/>
          <p:cNvSpPr>
            <a:spLocks noGrp="1"/>
          </p:cNvSpPr>
          <p:nvPr>
            <p:ph idx="1"/>
          </p:nvPr>
        </p:nvSpPr>
        <p:spPr>
          <a:xfrm>
            <a:off x="677334" y="1781715"/>
            <a:ext cx="11178539" cy="3745820"/>
          </a:xfrm>
        </p:spPr>
        <p:txBody>
          <a:bodyPr>
            <a:noAutofit/>
          </a:bodyPr>
          <a:lstStyle/>
          <a:p>
            <a:r>
              <a:rPr lang="en-GB" sz="3200" dirty="0"/>
              <a:t>Talk to your child about how they use the internet</a:t>
            </a:r>
          </a:p>
          <a:p>
            <a:r>
              <a:rPr lang="en-GB" sz="3200" dirty="0"/>
              <a:t>Ensure you know what their online activities are:</a:t>
            </a:r>
          </a:p>
          <a:p>
            <a:pPr lvl="1"/>
            <a:r>
              <a:rPr lang="en-GB" sz="3200" dirty="0"/>
              <a:t>How age appropriate are games?</a:t>
            </a:r>
          </a:p>
          <a:p>
            <a:pPr lvl="1"/>
            <a:r>
              <a:rPr lang="en-GB" sz="3200" dirty="0"/>
              <a:t>What are they watching on YouTube or any other social media platform?</a:t>
            </a:r>
          </a:p>
          <a:p>
            <a:pPr lvl="1"/>
            <a:r>
              <a:rPr lang="en-GB" sz="3200" dirty="0"/>
              <a:t>Which networks are they part of?</a:t>
            </a:r>
          </a:p>
          <a:p>
            <a:pPr marL="320040" lvl="1" indent="0">
              <a:buNone/>
            </a:pPr>
            <a:r>
              <a:rPr lang="en-GB" sz="3200" dirty="0"/>
              <a:t>Consider limiting the amount of time children remain online per day.</a:t>
            </a:r>
          </a:p>
        </p:txBody>
      </p:sp>
    </p:spTree>
    <p:extLst>
      <p:ext uri="{BB962C8B-B14F-4D97-AF65-F5344CB8AC3E}">
        <p14:creationId xmlns:p14="http://schemas.microsoft.com/office/powerpoint/2010/main" val="2942577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68653" y="1032680"/>
            <a:ext cx="8596668" cy="3409924"/>
          </a:xfrm>
        </p:spPr>
        <p:txBody>
          <a:bodyPr>
            <a:noAutofit/>
          </a:bodyPr>
          <a:lstStyle/>
          <a:p>
            <a:r>
              <a:rPr lang="en-GB" sz="4800" dirty="0"/>
              <a:t>Thank you for attending!</a:t>
            </a:r>
            <a:br>
              <a:rPr lang="en-GB" sz="4800" dirty="0"/>
            </a:br>
            <a:br>
              <a:rPr lang="en-GB" sz="4800" dirty="0"/>
            </a:br>
            <a:r>
              <a:rPr lang="en-GB" sz="4800" dirty="0"/>
              <a:t>Questions?</a:t>
            </a:r>
            <a:endParaRPr lang="en-GB" sz="4800" dirty="0">
              <a:solidFill>
                <a:schemeClr val="tx1"/>
              </a:solidFill>
            </a:endParaRPr>
          </a:p>
        </p:txBody>
      </p:sp>
    </p:spTree>
    <p:extLst>
      <p:ext uri="{BB962C8B-B14F-4D97-AF65-F5344CB8AC3E}">
        <p14:creationId xmlns:p14="http://schemas.microsoft.com/office/powerpoint/2010/main" val="3446884853"/>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1293</TotalTime>
  <Words>797</Words>
  <Application>Microsoft Office PowerPoint</Application>
  <PresentationFormat>Widescreen</PresentationFormat>
  <Paragraphs>94</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Wingdings 3</vt:lpstr>
      <vt:lpstr>Facet</vt:lpstr>
      <vt:lpstr>Year 3 Parents/Carers’ Meeting</vt:lpstr>
      <vt:lpstr>Morning Timetable</vt:lpstr>
      <vt:lpstr> Afternoon Timetable</vt:lpstr>
      <vt:lpstr>Year 3 Humanities</vt:lpstr>
      <vt:lpstr>English</vt:lpstr>
      <vt:lpstr>Maths</vt:lpstr>
      <vt:lpstr>myHappymind</vt:lpstr>
      <vt:lpstr>PowerPoint Presentation</vt:lpstr>
      <vt:lpstr>Homework</vt:lpstr>
      <vt:lpstr>UNIFORM</vt:lpstr>
      <vt:lpstr>TRIPS and WORKSHOPS</vt:lpstr>
      <vt:lpstr>Park Hill is a compassionate school</vt:lpstr>
      <vt:lpstr>UNICEF Rights Respecting School Award  </vt:lpstr>
      <vt:lpstr>Attendance and Punctuality</vt:lpstr>
      <vt:lpstr>Technology</vt:lpstr>
      <vt:lpstr>Online safety: an increasing priority</vt:lpstr>
      <vt:lpstr>Online safety: what does the school do?</vt:lpstr>
      <vt:lpstr>Online safety: how parents can support children</vt:lpstr>
      <vt:lpstr>Thank you for attending!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Parents’ Meeting</dc:title>
  <dc:creator>Alana Brown</dc:creator>
  <cp:lastModifiedBy>m.jassal@parkhill.bham.sch.uk</cp:lastModifiedBy>
  <cp:revision>94</cp:revision>
  <dcterms:created xsi:type="dcterms:W3CDTF">2016-09-15T13:56:27Z</dcterms:created>
  <dcterms:modified xsi:type="dcterms:W3CDTF">2026-09-08T14:35:23Z</dcterms:modified>
</cp:coreProperties>
</file>