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Lst>
  <p:sldIdLst>
    <p:sldId id="256" r:id="rId2"/>
    <p:sldId id="257" r:id="rId3"/>
    <p:sldId id="273" r:id="rId4"/>
    <p:sldId id="259" r:id="rId5"/>
    <p:sldId id="260" r:id="rId6"/>
    <p:sldId id="272" r:id="rId7"/>
    <p:sldId id="278" r:id="rId8"/>
    <p:sldId id="287" r:id="rId9"/>
    <p:sldId id="279" r:id="rId10"/>
    <p:sldId id="261" r:id="rId11"/>
    <p:sldId id="276" r:id="rId12"/>
    <p:sldId id="277" r:id="rId13"/>
    <p:sldId id="269" r:id="rId14"/>
    <p:sldId id="270" r:id="rId15"/>
    <p:sldId id="266" r:id="rId16"/>
    <p:sldId id="281" r:id="rId17"/>
    <p:sldId id="282" r:id="rId18"/>
    <p:sldId id="283" r:id="rId19"/>
    <p:sldId id="284" r:id="rId20"/>
    <p:sldId id="285" r:id="rId21"/>
    <p:sldId id="264" r:id="rId22"/>
    <p:sldId id="28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111" d="100"/>
          <a:sy n="111" d="100"/>
        </p:scale>
        <p:origin x="4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467405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264696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1317882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C258FD-F723-49D6-902C-266DF8682339}"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1796300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C258FD-F723-49D6-902C-266DF8682339}"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130640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C258FD-F723-49D6-902C-266DF8682339}"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28174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C258FD-F723-49D6-902C-266DF8682339}"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783501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C258FD-F723-49D6-902C-266DF8682339}"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4064933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C258FD-F723-49D6-902C-266DF8682339}"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525868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309249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93404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840314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41811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495074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966747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73939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C258FD-F723-49D6-902C-266DF8682339}" type="datetimeFigureOut">
              <a:rPr lang="en-GB" smtClean="0"/>
              <a:t>09/09/2026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6E45A32-6204-4703-BB6A-E5F39D5B1D6E}" type="slidenum">
              <a:rPr lang="en-GB" smtClean="0"/>
              <a:t>‹#›</a:t>
            </a:fld>
            <a:endParaRPr lang="en-GB"/>
          </a:p>
        </p:txBody>
      </p:sp>
    </p:spTree>
    <p:extLst>
      <p:ext uri="{BB962C8B-B14F-4D97-AF65-F5344CB8AC3E}">
        <p14:creationId xmlns:p14="http://schemas.microsoft.com/office/powerpoint/2010/main" val="4245646462"/>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hyperlink" Target="https://www.unicef.org.uk/what-we-do/un-convention-child-rights/?gclid=CPHVpv3iqNQCFU0Q0wodS9oCGg&amp;sissr=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32000"/>
          </a:xfrm>
        </p:spPr>
        <p:txBody>
          <a:bodyPr anchor="ctr">
            <a:normAutofit/>
          </a:bodyPr>
          <a:lstStyle/>
          <a:p>
            <a:pPr algn="ctr"/>
            <a:r>
              <a:rPr lang="en-GB" sz="8000" dirty="0"/>
              <a:t>Year 2 Parents/Carers’ Meeting</a:t>
            </a:r>
          </a:p>
        </p:txBody>
      </p:sp>
      <p:sp>
        <p:nvSpPr>
          <p:cNvPr id="3" name="Subtitle 2"/>
          <p:cNvSpPr>
            <a:spLocks noGrp="1"/>
          </p:cNvSpPr>
          <p:nvPr>
            <p:ph type="subTitle" idx="1"/>
          </p:nvPr>
        </p:nvSpPr>
        <p:spPr>
          <a:xfrm>
            <a:off x="1104964" y="4790952"/>
            <a:ext cx="9448800" cy="685800"/>
          </a:xfrm>
        </p:spPr>
        <p:txBody>
          <a:bodyPr>
            <a:normAutofit fontScale="85000" lnSpcReduction="20000"/>
          </a:bodyPr>
          <a:lstStyle/>
          <a:p>
            <a:pPr algn="ctr"/>
            <a:r>
              <a:rPr lang="en-GB" sz="5400" dirty="0"/>
              <a:t>9th September 2026</a:t>
            </a:r>
          </a:p>
        </p:txBody>
      </p:sp>
    </p:spTree>
    <p:extLst>
      <p:ext uri="{BB962C8B-B14F-4D97-AF65-F5344CB8AC3E}">
        <p14:creationId xmlns:p14="http://schemas.microsoft.com/office/powerpoint/2010/main" val="3998618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916" y="177421"/>
            <a:ext cx="10058400" cy="973085"/>
          </a:xfrm>
        </p:spPr>
        <p:txBody>
          <a:bodyPr>
            <a:normAutofit/>
          </a:bodyPr>
          <a:lstStyle/>
          <a:p>
            <a:pPr algn="ctr"/>
            <a:r>
              <a:rPr lang="en-GB" sz="5400" b="1" dirty="0">
                <a:solidFill>
                  <a:schemeClr val="tx1"/>
                </a:solidFill>
              </a:rPr>
              <a:t>Morning Timetable</a:t>
            </a:r>
          </a:p>
        </p:txBody>
      </p:sp>
      <p:sp>
        <p:nvSpPr>
          <p:cNvPr id="3" name="Content Placeholder 2"/>
          <p:cNvSpPr>
            <a:spLocks noGrp="1"/>
          </p:cNvSpPr>
          <p:nvPr>
            <p:ph idx="1"/>
          </p:nvPr>
        </p:nvSpPr>
        <p:spPr>
          <a:xfrm>
            <a:off x="581836" y="1625198"/>
            <a:ext cx="10859537" cy="4024125"/>
          </a:xfrm>
        </p:spPr>
        <p:txBody>
          <a:bodyPr>
            <a:noAutofit/>
          </a:bodyPr>
          <a:lstStyle/>
          <a:p>
            <a:pPr marL="0" indent="0">
              <a:buNone/>
            </a:pPr>
            <a:r>
              <a:rPr lang="en-GB" sz="3200" dirty="0"/>
              <a:t>8:50 – 9:00			Register and assembly</a:t>
            </a:r>
          </a:p>
          <a:p>
            <a:pPr marL="0" indent="0">
              <a:buNone/>
            </a:pPr>
            <a:r>
              <a:rPr lang="en-GB" sz="3200" dirty="0"/>
              <a:t>9:00 – 9:30    		Whole class phonics</a:t>
            </a:r>
          </a:p>
          <a:p>
            <a:pPr marL="0" indent="0">
              <a:buNone/>
            </a:pPr>
            <a:r>
              <a:rPr lang="en-GB" sz="3200" dirty="0"/>
              <a:t>9.30 – 10:20		    Writing</a:t>
            </a:r>
          </a:p>
          <a:p>
            <a:pPr marL="0" indent="0">
              <a:buNone/>
            </a:pPr>
            <a:r>
              <a:rPr lang="en-GB" sz="3200" dirty="0"/>
              <a:t>10:20- 10:30        Morning break</a:t>
            </a:r>
          </a:p>
          <a:p>
            <a:pPr marL="0" indent="0">
              <a:buNone/>
            </a:pPr>
            <a:r>
              <a:rPr lang="en-GB" sz="3200" dirty="0"/>
              <a:t>10:30 – 11:30 		Maths</a:t>
            </a:r>
          </a:p>
          <a:p>
            <a:pPr marL="0" indent="0">
              <a:buNone/>
            </a:pPr>
            <a:r>
              <a:rPr lang="en-GB" sz="3200" dirty="0"/>
              <a:t>11:30 – 12:30	 	Dinner time</a:t>
            </a:r>
          </a:p>
          <a:p>
            <a:pPr marL="0" indent="0">
              <a:buNone/>
            </a:pPr>
            <a:endParaRPr lang="en-GB" sz="3200" dirty="0"/>
          </a:p>
        </p:txBody>
      </p:sp>
    </p:spTree>
    <p:extLst>
      <p:ext uri="{BB962C8B-B14F-4D97-AF65-F5344CB8AC3E}">
        <p14:creationId xmlns:p14="http://schemas.microsoft.com/office/powerpoint/2010/main" val="2657863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802" y="245660"/>
            <a:ext cx="10058400" cy="918494"/>
          </a:xfrm>
        </p:spPr>
        <p:txBody>
          <a:bodyPr>
            <a:normAutofit/>
          </a:bodyPr>
          <a:lstStyle/>
          <a:p>
            <a:pPr algn="ctr"/>
            <a:r>
              <a:rPr lang="en-GB" sz="5400" b="1" dirty="0"/>
              <a:t> </a:t>
            </a:r>
            <a:r>
              <a:rPr lang="en-GB" sz="5400" b="1" dirty="0">
                <a:solidFill>
                  <a:schemeClr val="tx1"/>
                </a:solidFill>
              </a:rPr>
              <a:t>Afternoon Timetable</a:t>
            </a:r>
          </a:p>
        </p:txBody>
      </p:sp>
      <p:sp>
        <p:nvSpPr>
          <p:cNvPr id="3" name="Content Placeholder 2"/>
          <p:cNvSpPr>
            <a:spLocks noGrp="1"/>
          </p:cNvSpPr>
          <p:nvPr>
            <p:ph idx="1"/>
          </p:nvPr>
        </p:nvSpPr>
        <p:spPr>
          <a:xfrm>
            <a:off x="477434" y="1811846"/>
            <a:ext cx="11025136" cy="4024125"/>
          </a:xfrm>
        </p:spPr>
        <p:txBody>
          <a:bodyPr>
            <a:noAutofit/>
          </a:bodyPr>
          <a:lstStyle/>
          <a:p>
            <a:pPr marL="0" indent="0" algn="ctr">
              <a:buNone/>
            </a:pPr>
            <a:r>
              <a:rPr lang="en-GB" sz="3600" b="1" dirty="0"/>
              <a:t>Guided Reading (every afternoon)</a:t>
            </a:r>
          </a:p>
          <a:p>
            <a:pPr marL="0" indent="0">
              <a:buNone/>
            </a:pPr>
            <a:r>
              <a:rPr lang="en-GB" sz="3600" dirty="0"/>
              <a:t>Monday 				Indoor PE, Art/DT</a:t>
            </a:r>
          </a:p>
          <a:p>
            <a:pPr marL="0" indent="0">
              <a:buNone/>
            </a:pPr>
            <a:r>
              <a:rPr lang="en-GB" sz="3600" dirty="0"/>
              <a:t>Tuesday				Science and Outdoor PE</a:t>
            </a:r>
          </a:p>
          <a:p>
            <a:pPr marL="0" indent="0">
              <a:buNone/>
            </a:pPr>
            <a:r>
              <a:rPr lang="en-GB" sz="3600" dirty="0"/>
              <a:t>Wednesday			Geography/History</a:t>
            </a:r>
          </a:p>
          <a:p>
            <a:pPr marL="0" indent="0">
              <a:buNone/>
            </a:pPr>
            <a:r>
              <a:rPr lang="en-GB" sz="3600" dirty="0"/>
              <a:t>Thursday 			RE and Music</a:t>
            </a:r>
          </a:p>
          <a:p>
            <a:pPr marL="0" indent="0">
              <a:buNone/>
            </a:pPr>
            <a:r>
              <a:rPr lang="en-GB" sz="3600" dirty="0"/>
              <a:t>Friday 				</a:t>
            </a:r>
            <a:r>
              <a:rPr lang="en-GB" sz="3600" dirty="0" err="1"/>
              <a:t>SPaG</a:t>
            </a:r>
            <a:r>
              <a:rPr lang="en-GB" sz="3600" dirty="0"/>
              <a:t> and Computing</a:t>
            </a:r>
          </a:p>
          <a:p>
            <a:pPr marL="0" indent="0">
              <a:buNone/>
            </a:pPr>
            <a:r>
              <a:rPr lang="en-GB" sz="3200" dirty="0"/>
              <a:t>		</a:t>
            </a:r>
          </a:p>
        </p:txBody>
      </p:sp>
      <p:sp>
        <p:nvSpPr>
          <p:cNvPr id="4" name="TextBox 3"/>
          <p:cNvSpPr txBox="1"/>
          <p:nvPr/>
        </p:nvSpPr>
        <p:spPr>
          <a:xfrm>
            <a:off x="477434" y="5744999"/>
            <a:ext cx="10823751" cy="369332"/>
          </a:xfrm>
          <a:prstGeom prst="rect">
            <a:avLst/>
          </a:prstGeom>
          <a:noFill/>
        </p:spPr>
        <p:txBody>
          <a:bodyPr wrap="square" rtlCol="0">
            <a:spAutoFit/>
          </a:bodyPr>
          <a:lstStyle/>
          <a:p>
            <a:r>
              <a:rPr lang="en-GB" dirty="0"/>
              <a:t>							</a:t>
            </a:r>
          </a:p>
        </p:txBody>
      </p:sp>
    </p:spTree>
    <p:extLst>
      <p:ext uri="{BB962C8B-B14F-4D97-AF65-F5344CB8AC3E}">
        <p14:creationId xmlns:p14="http://schemas.microsoft.com/office/powerpoint/2010/main" val="2813625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13899"/>
            <a:ext cx="10058400" cy="891199"/>
          </a:xfrm>
        </p:spPr>
        <p:txBody>
          <a:bodyPr>
            <a:normAutofit fontScale="90000"/>
          </a:bodyPr>
          <a:lstStyle/>
          <a:p>
            <a:pPr algn="ctr"/>
            <a:r>
              <a:rPr lang="en-GB" sz="5400" b="1" dirty="0"/>
              <a:t>Year 2 Humanities</a:t>
            </a:r>
          </a:p>
        </p:txBody>
      </p:sp>
      <p:sp>
        <p:nvSpPr>
          <p:cNvPr id="3" name="Content Placeholder 2"/>
          <p:cNvSpPr>
            <a:spLocks noGrp="1"/>
          </p:cNvSpPr>
          <p:nvPr>
            <p:ph idx="1"/>
          </p:nvPr>
        </p:nvSpPr>
        <p:spPr>
          <a:xfrm>
            <a:off x="479094" y="1381164"/>
            <a:ext cx="11066912" cy="4024125"/>
          </a:xfrm>
        </p:spPr>
        <p:txBody>
          <a:bodyPr>
            <a:noAutofit/>
          </a:bodyPr>
          <a:lstStyle/>
          <a:p>
            <a:pPr marL="0" indent="0">
              <a:buNone/>
            </a:pPr>
            <a:r>
              <a:rPr lang="en-GB" sz="2800" dirty="0"/>
              <a:t>Autumn 1 </a:t>
            </a:r>
            <a:r>
              <a:rPr lang="en-GB" sz="3200" dirty="0"/>
              <a:t>		</a:t>
            </a:r>
            <a:r>
              <a:rPr lang="en-GB" sz="2800" dirty="0"/>
              <a:t>The similarities and differences between Coll and Tobago. </a:t>
            </a:r>
          </a:p>
          <a:p>
            <a:pPr marL="0" indent="0">
              <a:buNone/>
            </a:pPr>
            <a:r>
              <a:rPr lang="en-GB" sz="2800" dirty="0"/>
              <a:t>Autumn 2 		Guy Fawkes.</a:t>
            </a:r>
          </a:p>
          <a:p>
            <a:pPr marL="0" indent="0">
              <a:buNone/>
            </a:pPr>
            <a:r>
              <a:rPr lang="en-GB" sz="2800" dirty="0"/>
              <a:t>Spring 1			Using maps around school and the locality.</a:t>
            </a:r>
          </a:p>
          <a:p>
            <a:pPr marL="0" indent="0">
              <a:buNone/>
            </a:pPr>
            <a:r>
              <a:rPr lang="en-GB" sz="2800" dirty="0"/>
              <a:t>Spring 2			Mary Seacole and Rosa Parks. </a:t>
            </a:r>
          </a:p>
          <a:p>
            <a:pPr marL="0" indent="0">
              <a:buNone/>
            </a:pPr>
            <a:r>
              <a:rPr lang="en-GB" sz="2800" dirty="0"/>
              <a:t>Summer 1		Christopher Columbus and Neil Armstrong.</a:t>
            </a:r>
          </a:p>
          <a:p>
            <a:pPr marL="0" indent="0">
              <a:buNone/>
            </a:pPr>
            <a:r>
              <a:rPr lang="en-GB" sz="2800" dirty="0"/>
              <a:t>Summer 2		Cricket at Edgbaston.</a:t>
            </a:r>
          </a:p>
        </p:txBody>
      </p:sp>
    </p:spTree>
    <p:extLst>
      <p:ext uri="{BB962C8B-B14F-4D97-AF65-F5344CB8AC3E}">
        <p14:creationId xmlns:p14="http://schemas.microsoft.com/office/powerpoint/2010/main" val="341736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8098" y="327547"/>
            <a:ext cx="10058400" cy="1000381"/>
          </a:xfrm>
        </p:spPr>
        <p:txBody>
          <a:bodyPr>
            <a:normAutofit/>
          </a:bodyPr>
          <a:lstStyle/>
          <a:p>
            <a:pPr algn="ctr"/>
            <a:r>
              <a:rPr lang="en-GB" sz="5400" b="1" dirty="0"/>
              <a:t>English</a:t>
            </a:r>
          </a:p>
        </p:txBody>
      </p:sp>
      <p:sp>
        <p:nvSpPr>
          <p:cNvPr id="3" name="Content Placeholder 2"/>
          <p:cNvSpPr>
            <a:spLocks noGrp="1"/>
          </p:cNvSpPr>
          <p:nvPr>
            <p:ph idx="1"/>
          </p:nvPr>
        </p:nvSpPr>
        <p:spPr>
          <a:xfrm>
            <a:off x="333004" y="1318375"/>
            <a:ext cx="11431365" cy="2893662"/>
          </a:xfrm>
        </p:spPr>
        <p:txBody>
          <a:bodyPr>
            <a:noAutofit/>
          </a:bodyPr>
          <a:lstStyle/>
          <a:p>
            <a:pPr marL="0" indent="0">
              <a:buNone/>
            </a:pPr>
            <a:r>
              <a:rPr lang="en-GB" sz="3600" dirty="0"/>
              <a:t>Writing: Setting descriptions, narratives, instructions, diary entries and recounts. </a:t>
            </a:r>
          </a:p>
          <a:p>
            <a:pPr marL="0" indent="0">
              <a:buNone/>
            </a:pPr>
            <a:r>
              <a:rPr lang="en-GB" sz="3600" dirty="0"/>
              <a:t>Reading: Mice, Katie Morag and the Two Grandmothers, Katie Morag Delivers the Mail, The Majic Paintbrush, Beware of girls and </a:t>
            </a:r>
            <a:r>
              <a:rPr lang="en-GB" sz="3600" dirty="0" err="1"/>
              <a:t>Didgi</a:t>
            </a:r>
            <a:r>
              <a:rPr lang="en-GB" sz="3600" dirty="0"/>
              <a:t> Duck. </a:t>
            </a:r>
          </a:p>
          <a:p>
            <a:pPr marL="0" indent="0">
              <a:buNone/>
            </a:pPr>
            <a:endParaRPr lang="en-GB" sz="3600" dirty="0"/>
          </a:p>
          <a:p>
            <a:pPr marL="0" indent="0">
              <a:buNone/>
            </a:pPr>
            <a:endParaRPr lang="en-GB" sz="3600" dirty="0"/>
          </a:p>
        </p:txBody>
      </p:sp>
      <p:sp>
        <p:nvSpPr>
          <p:cNvPr id="4" name="AutoShape 2" descr="Image result for Planet Omar. Size: 150 x 231. Source: www.hachettechildrens.co.u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1" name="Picture 10">
            <a:extLst>
              <a:ext uri="{FF2B5EF4-FFF2-40B4-BE49-F238E27FC236}">
                <a16:creationId xmlns:a16="http://schemas.microsoft.com/office/drawing/2014/main" id="{4819CF2C-414D-5F53-66B4-8ED3322D0440}"/>
              </a:ext>
            </a:extLst>
          </p:cNvPr>
          <p:cNvPicPr>
            <a:picLocks noChangeAspect="1"/>
          </p:cNvPicPr>
          <p:nvPr/>
        </p:nvPicPr>
        <p:blipFill>
          <a:blip r:embed="rId2"/>
          <a:stretch>
            <a:fillRect/>
          </a:stretch>
        </p:blipFill>
        <p:spPr>
          <a:xfrm>
            <a:off x="460375" y="4834762"/>
            <a:ext cx="2791215" cy="2105319"/>
          </a:xfrm>
          <a:prstGeom prst="rect">
            <a:avLst/>
          </a:prstGeom>
        </p:spPr>
      </p:pic>
      <p:pic>
        <p:nvPicPr>
          <p:cNvPr id="15" name="Picture 14">
            <a:extLst>
              <a:ext uri="{FF2B5EF4-FFF2-40B4-BE49-F238E27FC236}">
                <a16:creationId xmlns:a16="http://schemas.microsoft.com/office/drawing/2014/main" id="{0704650A-C7A5-5911-B6A9-7ED30FA01BF9}"/>
              </a:ext>
            </a:extLst>
          </p:cNvPr>
          <p:cNvPicPr>
            <a:picLocks noChangeAspect="1"/>
          </p:cNvPicPr>
          <p:nvPr/>
        </p:nvPicPr>
        <p:blipFill>
          <a:blip r:embed="rId3"/>
          <a:stretch>
            <a:fillRect/>
          </a:stretch>
        </p:blipFill>
        <p:spPr>
          <a:xfrm>
            <a:off x="3318387" y="4847591"/>
            <a:ext cx="2006913" cy="2057864"/>
          </a:xfrm>
          <a:prstGeom prst="rect">
            <a:avLst/>
          </a:prstGeom>
        </p:spPr>
      </p:pic>
      <p:pic>
        <p:nvPicPr>
          <p:cNvPr id="17" name="Picture 16">
            <a:extLst>
              <a:ext uri="{FF2B5EF4-FFF2-40B4-BE49-F238E27FC236}">
                <a16:creationId xmlns:a16="http://schemas.microsoft.com/office/drawing/2014/main" id="{258B7B4D-985F-3276-708B-7514C94C5C51}"/>
              </a:ext>
            </a:extLst>
          </p:cNvPr>
          <p:cNvPicPr>
            <a:picLocks noChangeAspect="1"/>
          </p:cNvPicPr>
          <p:nvPr/>
        </p:nvPicPr>
        <p:blipFill>
          <a:blip r:embed="rId4"/>
          <a:stretch>
            <a:fillRect/>
          </a:stretch>
        </p:blipFill>
        <p:spPr>
          <a:xfrm>
            <a:off x="5392097" y="4390202"/>
            <a:ext cx="2006913" cy="2549879"/>
          </a:xfrm>
          <a:prstGeom prst="rect">
            <a:avLst/>
          </a:prstGeom>
        </p:spPr>
      </p:pic>
      <p:pic>
        <p:nvPicPr>
          <p:cNvPr id="19" name="Picture 18">
            <a:extLst>
              <a:ext uri="{FF2B5EF4-FFF2-40B4-BE49-F238E27FC236}">
                <a16:creationId xmlns:a16="http://schemas.microsoft.com/office/drawing/2014/main" id="{D8C77067-5769-A18B-EA08-C6A09163DC12}"/>
              </a:ext>
            </a:extLst>
          </p:cNvPr>
          <p:cNvPicPr>
            <a:picLocks noChangeAspect="1"/>
          </p:cNvPicPr>
          <p:nvPr/>
        </p:nvPicPr>
        <p:blipFill>
          <a:blip r:embed="rId5"/>
          <a:stretch>
            <a:fillRect/>
          </a:stretch>
        </p:blipFill>
        <p:spPr>
          <a:xfrm>
            <a:off x="7540984" y="4502929"/>
            <a:ext cx="1733792" cy="2324424"/>
          </a:xfrm>
          <a:prstGeom prst="rect">
            <a:avLst/>
          </a:prstGeom>
        </p:spPr>
      </p:pic>
    </p:spTree>
    <p:extLst>
      <p:ext uri="{BB962C8B-B14F-4D97-AF65-F5344CB8AC3E}">
        <p14:creationId xmlns:p14="http://schemas.microsoft.com/office/powerpoint/2010/main" val="1027470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68490"/>
            <a:ext cx="10058400" cy="741073"/>
          </a:xfrm>
        </p:spPr>
        <p:txBody>
          <a:bodyPr/>
          <a:lstStyle/>
          <a:p>
            <a:r>
              <a:rPr lang="en-GB" b="1" dirty="0"/>
              <a:t>UNIFORM</a:t>
            </a:r>
          </a:p>
        </p:txBody>
      </p:sp>
      <p:sp>
        <p:nvSpPr>
          <p:cNvPr id="3" name="Content Placeholder 2"/>
          <p:cNvSpPr>
            <a:spLocks noGrp="1"/>
          </p:cNvSpPr>
          <p:nvPr>
            <p:ph idx="1"/>
          </p:nvPr>
        </p:nvSpPr>
        <p:spPr>
          <a:xfrm>
            <a:off x="1066800" y="1097692"/>
            <a:ext cx="10058400" cy="4855316"/>
          </a:xfrm>
        </p:spPr>
        <p:txBody>
          <a:bodyPr>
            <a:normAutofit/>
          </a:bodyPr>
          <a:lstStyle/>
          <a:p>
            <a:r>
              <a:rPr lang="en-GB" sz="3100" dirty="0"/>
              <a:t>Please ensure that your child is wearing a full school uniform every day including </a:t>
            </a:r>
            <a:r>
              <a:rPr lang="en-GB" sz="3100" b="1" dirty="0"/>
              <a:t>BLACK SHOES</a:t>
            </a:r>
            <a:r>
              <a:rPr lang="en-GB" sz="3100" dirty="0"/>
              <a:t>. </a:t>
            </a:r>
          </a:p>
          <a:p>
            <a:r>
              <a:rPr lang="en-GB" sz="3100" dirty="0"/>
              <a:t>Please ensure your child comes in PE kit on PE days (</a:t>
            </a:r>
            <a:r>
              <a:rPr lang="en-GB" sz="3100" b="1" dirty="0"/>
              <a:t>white t-shirt, black shorts, leggings or track suit, pumps, trainers – no football shirts</a:t>
            </a:r>
            <a:r>
              <a:rPr lang="en-GB" sz="3100" dirty="0"/>
              <a:t>). </a:t>
            </a:r>
          </a:p>
          <a:p>
            <a:r>
              <a:rPr lang="en-GB" sz="3100" dirty="0"/>
              <a:t>Remember: no earrings/watches on PE days  </a:t>
            </a:r>
          </a:p>
          <a:p>
            <a:r>
              <a:rPr lang="en-GB" sz="3100" dirty="0"/>
              <a:t>Dressing up days will be announced through the year.</a:t>
            </a:r>
          </a:p>
          <a:p>
            <a:r>
              <a:rPr lang="en-GB" sz="3100" dirty="0"/>
              <a:t>Please provide your child with a bottle of PLAIN water for the school day.  </a:t>
            </a:r>
            <a:endParaRPr lang="en-GB" dirty="0"/>
          </a:p>
        </p:txBody>
      </p:sp>
    </p:spTree>
    <p:extLst>
      <p:ext uri="{BB962C8B-B14F-4D97-AF65-F5344CB8AC3E}">
        <p14:creationId xmlns:p14="http://schemas.microsoft.com/office/powerpoint/2010/main" val="3162106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rcRect t="25317"/>
          <a:stretch>
            <a:fillRect/>
          </a:stretch>
        </p:blipFill>
        <p:spPr>
          <a:xfrm>
            <a:off x="1426020" y="3023508"/>
            <a:ext cx="7859712" cy="3371850"/>
          </a:xfrm>
        </p:spPr>
      </p:pic>
      <p:sp>
        <p:nvSpPr>
          <p:cNvPr id="2" name="Rectangle 1"/>
          <p:cNvSpPr/>
          <p:nvPr/>
        </p:nvSpPr>
        <p:spPr>
          <a:xfrm>
            <a:off x="1696341" y="1702708"/>
            <a:ext cx="8023458" cy="892552"/>
          </a:xfrm>
          <a:prstGeom prst="rect">
            <a:avLst/>
          </a:prstGeom>
        </p:spPr>
        <p:txBody>
          <a:bodyPr wrap="square">
            <a:spAutoFit/>
          </a:bodyPr>
          <a:lstStyle/>
          <a:p>
            <a:pPr algn="ctr"/>
            <a:r>
              <a:rPr lang="en-GB" altLang="en-US" sz="2800" b="1" dirty="0">
                <a:latin typeface="+mj-lt"/>
              </a:rPr>
              <a:t>Every Monday and Tuesday. </a:t>
            </a:r>
            <a:br>
              <a:rPr lang="en-GB" altLang="en-US" sz="2800" b="1" dirty="0">
                <a:latin typeface="+mj-lt"/>
              </a:rPr>
            </a:br>
            <a:r>
              <a:rPr lang="en-GB" altLang="en-US" sz="2400" dirty="0">
                <a:latin typeface="+mj-lt"/>
              </a:rPr>
              <a:t>Remember: no earrings on PE days and tie hair back.</a:t>
            </a:r>
            <a:endParaRPr lang="en-GB" sz="2400" dirty="0">
              <a:latin typeface="+mj-lt"/>
            </a:endParaRPr>
          </a:p>
        </p:txBody>
      </p:sp>
      <p:sp>
        <p:nvSpPr>
          <p:cNvPr id="3" name="Title 2"/>
          <p:cNvSpPr>
            <a:spLocks noGrp="1"/>
          </p:cNvSpPr>
          <p:nvPr>
            <p:ph type="title"/>
          </p:nvPr>
        </p:nvSpPr>
        <p:spPr>
          <a:xfrm>
            <a:off x="1617859" y="381908"/>
            <a:ext cx="8596668" cy="1320800"/>
          </a:xfrm>
        </p:spPr>
        <p:txBody>
          <a:bodyPr>
            <a:normAutofit/>
          </a:bodyPr>
          <a:lstStyle/>
          <a:p>
            <a:pPr algn="ctr"/>
            <a:r>
              <a:rPr lang="en-GB" sz="4800" dirty="0">
                <a:solidFill>
                  <a:schemeClr val="tx1"/>
                </a:solidFill>
              </a:rPr>
              <a:t>PE</a:t>
            </a:r>
          </a:p>
        </p:txBody>
      </p:sp>
    </p:spTree>
    <p:extLst>
      <p:ext uri="{BB962C8B-B14F-4D97-AF65-F5344CB8AC3E}">
        <p14:creationId xmlns:p14="http://schemas.microsoft.com/office/powerpoint/2010/main" val="1668844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85FD6-CD03-D072-E569-ED028A0EA813}"/>
              </a:ext>
            </a:extLst>
          </p:cNvPr>
          <p:cNvSpPr>
            <a:spLocks noGrp="1"/>
          </p:cNvSpPr>
          <p:nvPr>
            <p:ph type="ctrTitle"/>
          </p:nvPr>
        </p:nvSpPr>
        <p:spPr>
          <a:xfrm>
            <a:off x="1300033" y="3881156"/>
            <a:ext cx="7766936" cy="888520"/>
          </a:xfrm>
        </p:spPr>
        <p:txBody>
          <a:bodyPr/>
          <a:lstStyle/>
          <a:p>
            <a:pPr algn="l"/>
            <a:br>
              <a:rPr lang="en-GB" dirty="0"/>
            </a:br>
            <a:br>
              <a:rPr lang="en-GB" dirty="0"/>
            </a:br>
            <a:br>
              <a:rPr lang="en-GB" dirty="0"/>
            </a:br>
            <a:br>
              <a:rPr lang="en-GB" dirty="0"/>
            </a:br>
            <a:r>
              <a:rPr lang="en-GB" sz="3600" dirty="0"/>
              <a:t>In PE, pupils take part in multi skills, cricket, football, dance and gymnastics.</a:t>
            </a:r>
            <a:br>
              <a:rPr lang="en-GB" dirty="0"/>
            </a:br>
            <a:r>
              <a:rPr lang="en-GB" sz="3600" dirty="0"/>
              <a:t>At the end of a unit of PE, we take part in a competition. This help pupils to understand competition rules.</a:t>
            </a:r>
          </a:p>
        </p:txBody>
      </p:sp>
      <p:sp>
        <p:nvSpPr>
          <p:cNvPr id="3" name="Subtitle 2">
            <a:extLst>
              <a:ext uri="{FF2B5EF4-FFF2-40B4-BE49-F238E27FC236}">
                <a16:creationId xmlns:a16="http://schemas.microsoft.com/office/drawing/2014/main" id="{444E747C-B978-CD1D-181E-9B271DCA5FE6}"/>
              </a:ext>
            </a:extLst>
          </p:cNvPr>
          <p:cNvSpPr>
            <a:spLocks noGrp="1"/>
          </p:cNvSpPr>
          <p:nvPr>
            <p:ph type="subTitle" idx="1"/>
          </p:nvPr>
        </p:nvSpPr>
        <p:spPr>
          <a:xfrm>
            <a:off x="1300033" y="5284410"/>
            <a:ext cx="7766936" cy="1096899"/>
          </a:xfrm>
        </p:spPr>
        <p:txBody>
          <a:bodyPr/>
          <a:lstStyle/>
          <a:p>
            <a:endParaRPr lang="en-GB" dirty="0"/>
          </a:p>
        </p:txBody>
      </p:sp>
    </p:spTree>
    <p:extLst>
      <p:ext uri="{BB962C8B-B14F-4D97-AF65-F5344CB8AC3E}">
        <p14:creationId xmlns:p14="http://schemas.microsoft.com/office/powerpoint/2010/main" val="1061584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3347" y="232011"/>
            <a:ext cx="8610600" cy="928699"/>
          </a:xfrm>
        </p:spPr>
        <p:txBody>
          <a:bodyPr>
            <a:normAutofit/>
          </a:bodyPr>
          <a:lstStyle/>
          <a:p>
            <a:pPr algn="ctr"/>
            <a:r>
              <a:rPr lang="en-GB" sz="5400" b="1" dirty="0"/>
              <a:t>Homework</a:t>
            </a:r>
          </a:p>
        </p:txBody>
      </p:sp>
      <p:sp>
        <p:nvSpPr>
          <p:cNvPr id="3" name="Content Placeholder 2"/>
          <p:cNvSpPr>
            <a:spLocks noGrp="1"/>
          </p:cNvSpPr>
          <p:nvPr>
            <p:ph idx="1"/>
          </p:nvPr>
        </p:nvSpPr>
        <p:spPr>
          <a:xfrm>
            <a:off x="814379" y="3119010"/>
            <a:ext cx="10103504" cy="4831617"/>
          </a:xfrm>
        </p:spPr>
        <p:txBody>
          <a:bodyPr>
            <a:noAutofit/>
          </a:bodyPr>
          <a:lstStyle/>
          <a:p>
            <a:pPr>
              <a:buFont typeface="Wingdings" panose="05000000000000000000" pitchFamily="2" charset="2"/>
              <a:buChar char="Ø"/>
            </a:pPr>
            <a:r>
              <a:rPr lang="en-GB" sz="3600" dirty="0"/>
              <a:t>Reading (records) – hand in with FIVE entries</a:t>
            </a:r>
          </a:p>
          <a:p>
            <a:pPr>
              <a:buFont typeface="Wingdings" panose="05000000000000000000" pitchFamily="2" charset="2"/>
              <a:buChar char="Ø"/>
            </a:pPr>
            <a:r>
              <a:rPr lang="en-GB" sz="3600" dirty="0"/>
              <a:t>Handwriting practice/spellings </a:t>
            </a:r>
          </a:p>
          <a:p>
            <a:pPr>
              <a:buFont typeface="Wingdings" panose="05000000000000000000" pitchFamily="2" charset="2"/>
              <a:buChar char="Ø"/>
            </a:pPr>
            <a:r>
              <a:rPr lang="en-GB" sz="3600" dirty="0"/>
              <a:t>Maths</a:t>
            </a:r>
          </a:p>
          <a:p>
            <a:pPr>
              <a:buFont typeface="Wingdings" panose="05000000000000000000" pitchFamily="2" charset="2"/>
              <a:buChar char="Ø"/>
            </a:pPr>
            <a:endParaRPr lang="en-GB" sz="3600" dirty="0"/>
          </a:p>
          <a:p>
            <a:pPr marL="0" indent="0" algn="ctr">
              <a:buNone/>
            </a:pPr>
            <a:endParaRPr lang="en-GB" sz="4000" dirty="0"/>
          </a:p>
          <a:p>
            <a:pPr marL="0" indent="0" algn="ctr">
              <a:buNone/>
            </a:pPr>
            <a:endParaRPr lang="en-GB" sz="4000" dirty="0"/>
          </a:p>
        </p:txBody>
      </p:sp>
      <p:sp>
        <p:nvSpPr>
          <p:cNvPr id="4" name="Rectangle 3"/>
          <p:cNvSpPr/>
          <p:nvPr/>
        </p:nvSpPr>
        <p:spPr>
          <a:xfrm>
            <a:off x="798523" y="1392151"/>
            <a:ext cx="10119360" cy="1200329"/>
          </a:xfrm>
          <a:prstGeom prst="rect">
            <a:avLst/>
          </a:prstGeom>
        </p:spPr>
        <p:txBody>
          <a:bodyPr wrap="square">
            <a:spAutoFit/>
          </a:bodyPr>
          <a:lstStyle/>
          <a:p>
            <a:r>
              <a:rPr lang="en-GB" sz="3600" dirty="0"/>
              <a:t>All homework is set on </a:t>
            </a:r>
            <a:r>
              <a:rPr lang="en-GB" sz="3600" u="sng" dirty="0"/>
              <a:t>Friday</a:t>
            </a:r>
            <a:r>
              <a:rPr lang="en-GB" sz="3600" dirty="0"/>
              <a:t> to be completed for the </a:t>
            </a:r>
            <a:r>
              <a:rPr lang="en-GB" sz="3600" u="sng" dirty="0"/>
              <a:t>following Friday.</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8380" y="3899013"/>
            <a:ext cx="3936002" cy="212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468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Maths</a:t>
            </a:r>
          </a:p>
        </p:txBody>
      </p:sp>
      <p:sp>
        <p:nvSpPr>
          <p:cNvPr id="3" name="Content Placeholder 2"/>
          <p:cNvSpPr>
            <a:spLocks noGrp="1"/>
          </p:cNvSpPr>
          <p:nvPr>
            <p:ph idx="1"/>
          </p:nvPr>
        </p:nvSpPr>
        <p:spPr>
          <a:xfrm>
            <a:off x="128791" y="1649897"/>
            <a:ext cx="9145212" cy="4431630"/>
          </a:xfrm>
        </p:spPr>
        <p:txBody>
          <a:bodyPr>
            <a:noAutofit/>
          </a:bodyPr>
          <a:lstStyle/>
          <a:p>
            <a:r>
              <a:rPr lang="en-GB" sz="4000" dirty="0"/>
              <a:t>Number- Place Value, Addition, Subtraction, Multiplication and Division</a:t>
            </a:r>
          </a:p>
          <a:p>
            <a:r>
              <a:rPr lang="en-GB" sz="4000" dirty="0"/>
              <a:t>Measurement- Time, Money</a:t>
            </a:r>
          </a:p>
          <a:p>
            <a:r>
              <a:rPr lang="en-GB" sz="4000" dirty="0"/>
              <a:t>Geometry- Shape</a:t>
            </a:r>
          </a:p>
          <a:p>
            <a:r>
              <a:rPr lang="en-GB" sz="4000" dirty="0"/>
              <a:t>Statistics</a:t>
            </a:r>
          </a:p>
          <a:p>
            <a:pPr marL="0" indent="0" algn="ctr">
              <a:buNone/>
            </a:pPr>
            <a:endParaRPr lang="en-GB" sz="4000" dirty="0"/>
          </a:p>
        </p:txBody>
      </p:sp>
      <p:pic>
        <p:nvPicPr>
          <p:cNvPr id="4" name="Picture 3"/>
          <p:cNvPicPr>
            <a:picLocks noChangeAspect="1"/>
          </p:cNvPicPr>
          <p:nvPr/>
        </p:nvPicPr>
        <p:blipFill rotWithShape="1">
          <a:blip r:embed="rId2"/>
          <a:srcRect t="11520" b="6763"/>
          <a:stretch/>
        </p:blipFill>
        <p:spPr>
          <a:xfrm>
            <a:off x="8742074" y="280125"/>
            <a:ext cx="2772591" cy="1699247"/>
          </a:xfrm>
          <a:prstGeom prst="rect">
            <a:avLst/>
          </a:prstGeom>
        </p:spPr>
      </p:pic>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9134" y="2581886"/>
            <a:ext cx="3814763" cy="392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683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preview">
            <a:extLst>
              <a:ext uri="{FF2B5EF4-FFF2-40B4-BE49-F238E27FC236}">
                <a16:creationId xmlns:a16="http://schemas.microsoft.com/office/drawing/2014/main" id="{2EAB3698-A7BC-9EF4-37D3-91BDBD98CB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7627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690CC19-75B0-63F3-0895-B4B31E0A0D1E}"/>
              </a:ext>
            </a:extLst>
          </p:cNvPr>
          <p:cNvSpPr>
            <a:spLocks noGrp="1"/>
          </p:cNvSpPr>
          <p:nvPr>
            <p:ph type="title"/>
          </p:nvPr>
        </p:nvSpPr>
        <p:spPr>
          <a:xfrm>
            <a:off x="6434667" y="525518"/>
            <a:ext cx="8596668" cy="1320800"/>
          </a:xfrm>
        </p:spPr>
        <p:txBody>
          <a:bodyPr>
            <a:normAutofit/>
          </a:bodyPr>
          <a:lstStyle/>
          <a:p>
            <a:r>
              <a:rPr lang="en-GB" sz="4800" dirty="0" err="1"/>
              <a:t>myHappymind</a:t>
            </a:r>
            <a:endParaRPr lang="en-GB" sz="4800" dirty="0"/>
          </a:p>
        </p:txBody>
      </p:sp>
      <p:sp>
        <p:nvSpPr>
          <p:cNvPr id="3" name="Content Placeholder 2">
            <a:extLst>
              <a:ext uri="{FF2B5EF4-FFF2-40B4-BE49-F238E27FC236}">
                <a16:creationId xmlns:a16="http://schemas.microsoft.com/office/drawing/2014/main" id="{E42FA31B-1E3E-8A52-4B3B-3351A0DEB0C9}"/>
              </a:ext>
            </a:extLst>
          </p:cNvPr>
          <p:cNvSpPr>
            <a:spLocks noGrp="1"/>
          </p:cNvSpPr>
          <p:nvPr>
            <p:ph idx="1"/>
          </p:nvPr>
        </p:nvSpPr>
        <p:spPr>
          <a:xfrm>
            <a:off x="6434667" y="1574800"/>
            <a:ext cx="8596668" cy="3880773"/>
          </a:xfrm>
        </p:spPr>
        <p:txBody>
          <a:bodyPr/>
          <a:lstStyle/>
          <a:p>
            <a:r>
              <a:rPr lang="en-GB" dirty="0"/>
              <a:t>New mental health focussed assemblies weekly.</a:t>
            </a:r>
          </a:p>
        </p:txBody>
      </p:sp>
    </p:spTree>
    <p:extLst>
      <p:ext uri="{BB962C8B-B14F-4D97-AF65-F5344CB8AC3E}">
        <p14:creationId xmlns:p14="http://schemas.microsoft.com/office/powerpoint/2010/main" val="3720500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47C9-67E8-EE65-C05D-218E7A5558F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2385A9A-4548-BCC8-767B-7547104EE8A9}"/>
              </a:ext>
            </a:extLst>
          </p:cNvPr>
          <p:cNvSpPr>
            <a:spLocks noGrp="1"/>
          </p:cNvSpPr>
          <p:nvPr>
            <p:ph idx="1"/>
          </p:nvPr>
        </p:nvSpPr>
        <p:spPr/>
        <p:txBody>
          <a:bodyPr/>
          <a:lstStyle/>
          <a:p>
            <a:endParaRPr lang="en-GB"/>
          </a:p>
        </p:txBody>
      </p:sp>
      <p:pic>
        <p:nvPicPr>
          <p:cNvPr id="2050" name="Picture 2" descr="Image preview">
            <a:extLst>
              <a:ext uri="{FF2B5EF4-FFF2-40B4-BE49-F238E27FC236}">
                <a16:creationId xmlns:a16="http://schemas.microsoft.com/office/drawing/2014/main" id="{3E5EAAF2-3028-9E2F-CEE4-7E43AD137B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853"/>
          <a:stretch/>
        </p:blipFill>
        <p:spPr bwMode="auto">
          <a:xfrm>
            <a:off x="-335244" y="0"/>
            <a:ext cx="1252724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929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425003"/>
            <a:ext cx="10800433" cy="1293028"/>
          </a:xfrm>
        </p:spPr>
        <p:txBody>
          <a:bodyPr>
            <a:noAutofit/>
          </a:bodyPr>
          <a:lstStyle/>
          <a:p>
            <a:r>
              <a:rPr lang="en-GB" sz="5400" b="1" dirty="0"/>
              <a:t>Park Hill is a compassionate school</a:t>
            </a:r>
          </a:p>
        </p:txBody>
      </p:sp>
      <p:sp>
        <p:nvSpPr>
          <p:cNvPr id="3" name="Content Placeholder 2"/>
          <p:cNvSpPr>
            <a:spLocks noGrp="1"/>
          </p:cNvSpPr>
          <p:nvPr>
            <p:ph idx="1"/>
          </p:nvPr>
        </p:nvSpPr>
        <p:spPr>
          <a:xfrm>
            <a:off x="677334" y="2160589"/>
            <a:ext cx="10063892" cy="3880773"/>
          </a:xfrm>
        </p:spPr>
        <p:txBody>
          <a:bodyPr>
            <a:normAutofit fontScale="85000" lnSpcReduction="10000"/>
          </a:bodyPr>
          <a:lstStyle/>
          <a:p>
            <a:pPr marL="0" indent="0">
              <a:buNone/>
            </a:pPr>
            <a:r>
              <a:rPr lang="en-GB" sz="4000" dirty="0"/>
              <a:t>What - Promoting compassion in our school</a:t>
            </a:r>
          </a:p>
          <a:p>
            <a:pPr marL="0" indent="0">
              <a:buNone/>
            </a:pPr>
            <a:r>
              <a:rPr lang="en-GB" sz="4000" dirty="0"/>
              <a:t>         - compassion certificates and RHE lessons</a:t>
            </a:r>
          </a:p>
          <a:p>
            <a:pPr marL="0" indent="0">
              <a:buNone/>
            </a:pPr>
            <a:r>
              <a:rPr lang="en-GB" sz="4000" dirty="0"/>
              <a:t>Who – Staff, pupils, parents</a:t>
            </a:r>
          </a:p>
          <a:p>
            <a:pPr marL="0" indent="0">
              <a:buNone/>
            </a:pPr>
            <a:r>
              <a:rPr lang="en-GB" sz="4000" dirty="0"/>
              <a:t>Why – to make the school a happier, safer place, to keep focus on charity, to encourage good citizenship in children, to promote good behaviour.</a:t>
            </a:r>
          </a:p>
          <a:p>
            <a:pPr marL="0" indent="0" algn="ctr">
              <a:buNone/>
            </a:pPr>
            <a:endParaRPr lang="en-GB" sz="4000" dirty="0"/>
          </a:p>
        </p:txBody>
      </p:sp>
    </p:spTree>
    <p:extLst>
      <p:ext uri="{BB962C8B-B14F-4D97-AF65-F5344CB8AC3E}">
        <p14:creationId xmlns:p14="http://schemas.microsoft.com/office/powerpoint/2010/main" val="3005199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130" y="656189"/>
            <a:ext cx="8610600" cy="1293028"/>
          </a:xfrm>
        </p:spPr>
        <p:txBody>
          <a:bodyPr>
            <a:normAutofit/>
          </a:bodyPr>
          <a:lstStyle/>
          <a:p>
            <a:pPr algn="ctr"/>
            <a:r>
              <a:rPr lang="en-GB" b="1" dirty="0"/>
              <a:t>UNICEF Rights Respecting School Award </a:t>
            </a:r>
            <a:br>
              <a:rPr lang="en-GB" b="1" dirty="0"/>
            </a:br>
            <a:endParaRPr lang="en-GB" b="1" dirty="0"/>
          </a:p>
        </p:txBody>
      </p:sp>
      <p:sp>
        <p:nvSpPr>
          <p:cNvPr id="3" name="Content Placeholder 2"/>
          <p:cNvSpPr>
            <a:spLocks noGrp="1"/>
          </p:cNvSpPr>
          <p:nvPr>
            <p:ph idx="1"/>
          </p:nvPr>
        </p:nvSpPr>
        <p:spPr>
          <a:xfrm>
            <a:off x="500130" y="2101756"/>
            <a:ext cx="10820400" cy="4024125"/>
          </a:xfrm>
        </p:spPr>
        <p:txBody>
          <a:bodyPr>
            <a:normAutofit fontScale="70000" lnSpcReduction="20000"/>
          </a:bodyPr>
          <a:lstStyle/>
          <a:p>
            <a:r>
              <a:rPr lang="en-GB" sz="2800" dirty="0"/>
              <a:t>Here at Park Hill, we are a Gold UNICEF Rights Respecting School.  We put the UN Convention for the Rights of the Child (UNCRC) at the heart of our school ethos and culture to improve well-being and develop every child’s talents and abilities to their full potential.  Our children and the school community learn about children’s rights and how to put them into practice every day.   </a:t>
            </a:r>
          </a:p>
          <a:p>
            <a:pPr marL="0" indent="0">
              <a:buNone/>
            </a:pPr>
            <a:br>
              <a:rPr lang="en-GB" sz="2800" dirty="0"/>
            </a:br>
            <a:endParaRPr lang="en-GB" sz="2800" dirty="0"/>
          </a:p>
          <a:p>
            <a:r>
              <a:rPr lang="en-GB" sz="2800" dirty="0"/>
              <a:t>Each class has learned about the UN Convention for the Rights of the Child (UNCRC) and created a class charter. </a:t>
            </a:r>
            <a:br>
              <a:rPr lang="en-GB" sz="2800" dirty="0"/>
            </a:br>
            <a:endParaRPr lang="en-GB" sz="2800" dirty="0"/>
          </a:p>
          <a:p>
            <a:r>
              <a:rPr lang="en-GB" sz="2800" dirty="0"/>
              <a:t>You can find out more about the UNCRC at </a:t>
            </a:r>
            <a:r>
              <a:rPr lang="en-GB" sz="2800" dirty="0">
                <a:hlinkClick r:id="rId2"/>
              </a:rPr>
              <a:t>https://www.unicef.org.uk/what-we-do/un-convention-child-rights/?gclid=CPHVpv3iqNQCFU0Q0wodS9oCGg&amp;sissr=1</a:t>
            </a:r>
            <a:r>
              <a:rPr lang="en-GB" sz="2800" dirty="0"/>
              <a:t> </a:t>
            </a:r>
            <a:r>
              <a:rPr lang="en-GB" sz="2600" dirty="0"/>
              <a:t> </a:t>
            </a:r>
          </a:p>
          <a:p>
            <a:r>
              <a:rPr lang="en-GB" sz="2600" dirty="0"/>
              <a:t>UNICEF website</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4520" y="154752"/>
            <a:ext cx="1860195" cy="1947004"/>
          </a:xfrm>
          <a:prstGeom prst="rect">
            <a:avLst/>
          </a:prstGeom>
        </p:spPr>
      </p:pic>
    </p:spTree>
    <p:extLst>
      <p:ext uri="{BB962C8B-B14F-4D97-AF65-F5344CB8AC3E}">
        <p14:creationId xmlns:p14="http://schemas.microsoft.com/office/powerpoint/2010/main" val="2602835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Photo permission</a:t>
            </a:r>
          </a:p>
        </p:txBody>
      </p:sp>
      <p:sp>
        <p:nvSpPr>
          <p:cNvPr id="3" name="Content Placeholder 2"/>
          <p:cNvSpPr>
            <a:spLocks noGrp="1"/>
          </p:cNvSpPr>
          <p:nvPr>
            <p:ph idx="1"/>
          </p:nvPr>
        </p:nvSpPr>
        <p:spPr>
          <a:xfrm>
            <a:off x="901338" y="1812834"/>
            <a:ext cx="11745531" cy="4024125"/>
          </a:xfrm>
        </p:spPr>
        <p:txBody>
          <a:bodyPr>
            <a:noAutofit/>
          </a:bodyPr>
          <a:lstStyle/>
          <a:p>
            <a:pPr marL="0" indent="0">
              <a:buNone/>
            </a:pPr>
            <a:r>
              <a:rPr lang="en-GB" sz="4000" dirty="0"/>
              <a:t>Books / Instagram</a:t>
            </a:r>
          </a:p>
          <a:p>
            <a:pPr marL="0" indent="0">
              <a:buNone/>
            </a:pPr>
            <a:r>
              <a:rPr lang="en-GB" sz="4000" dirty="0"/>
              <a:t>Why?</a:t>
            </a:r>
          </a:p>
          <a:p>
            <a:r>
              <a:rPr lang="en-GB" sz="4000" dirty="0"/>
              <a:t>to create a record of learning</a:t>
            </a:r>
          </a:p>
          <a:p>
            <a:r>
              <a:rPr lang="en-GB" sz="4000" dirty="0"/>
              <a:t>to promote the school</a:t>
            </a:r>
          </a:p>
          <a:p>
            <a:r>
              <a:rPr lang="en-GB" sz="4000" dirty="0"/>
              <a:t>to build a presence in the local community</a:t>
            </a:r>
          </a:p>
          <a:p>
            <a:r>
              <a:rPr lang="en-GB" sz="4000" dirty="0"/>
              <a:t>to share successes with parents</a:t>
            </a:r>
          </a:p>
          <a:p>
            <a:r>
              <a:rPr lang="en-GB" sz="4000" dirty="0"/>
              <a:t>Inform the office of your choice</a:t>
            </a:r>
          </a:p>
        </p:txBody>
      </p:sp>
    </p:spTree>
    <p:extLst>
      <p:ext uri="{BB962C8B-B14F-4D97-AF65-F5344CB8AC3E}">
        <p14:creationId xmlns:p14="http://schemas.microsoft.com/office/powerpoint/2010/main" val="3537040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540" y="232012"/>
            <a:ext cx="9922727" cy="595606"/>
          </a:xfrm>
        </p:spPr>
        <p:txBody>
          <a:bodyPr>
            <a:normAutofit fontScale="90000"/>
          </a:bodyPr>
          <a:lstStyle/>
          <a:p>
            <a:pPr algn="ctr"/>
            <a:r>
              <a:rPr lang="en-GB" sz="3600" b="1" dirty="0"/>
              <a:t>Celebrating Success - Instagram</a:t>
            </a:r>
          </a:p>
        </p:txBody>
      </p:sp>
      <p:pic>
        <p:nvPicPr>
          <p:cNvPr id="4" name="Picture 3"/>
          <p:cNvPicPr>
            <a:picLocks noChangeAspect="1"/>
          </p:cNvPicPr>
          <p:nvPr/>
        </p:nvPicPr>
        <p:blipFill>
          <a:blip r:embed="rId2"/>
          <a:stretch>
            <a:fillRect/>
          </a:stretch>
        </p:blipFill>
        <p:spPr>
          <a:xfrm>
            <a:off x="1199717" y="1391402"/>
            <a:ext cx="4605746" cy="3155884"/>
          </a:xfrm>
          <a:prstGeom prst="rect">
            <a:avLst/>
          </a:prstGeom>
        </p:spPr>
      </p:pic>
      <p:pic>
        <p:nvPicPr>
          <p:cNvPr id="7" name="Picture 6"/>
          <p:cNvPicPr>
            <a:picLocks noChangeAspect="1"/>
          </p:cNvPicPr>
          <p:nvPr/>
        </p:nvPicPr>
        <p:blipFill>
          <a:blip r:embed="rId3"/>
          <a:stretch>
            <a:fillRect/>
          </a:stretch>
        </p:blipFill>
        <p:spPr>
          <a:xfrm>
            <a:off x="6769290" y="1053317"/>
            <a:ext cx="4633795" cy="3164409"/>
          </a:xfrm>
          <a:prstGeom prst="rect">
            <a:avLst/>
          </a:prstGeom>
        </p:spPr>
      </p:pic>
      <p:sp>
        <p:nvSpPr>
          <p:cNvPr id="5" name="TextBox 4"/>
          <p:cNvSpPr txBox="1"/>
          <p:nvPr/>
        </p:nvSpPr>
        <p:spPr>
          <a:xfrm>
            <a:off x="614149" y="6523630"/>
            <a:ext cx="450764" cy="369332"/>
          </a:xfrm>
          <a:prstGeom prst="rect">
            <a:avLst/>
          </a:prstGeom>
          <a:noFill/>
        </p:spPr>
        <p:txBody>
          <a:bodyPr wrap="none" rtlCol="0">
            <a:spAutoFit/>
          </a:bodyPr>
          <a:lstStyle/>
          <a:p>
            <a:r>
              <a:rPr lang="en-GB" dirty="0"/>
              <a:t>KK</a:t>
            </a:r>
          </a:p>
        </p:txBody>
      </p:sp>
    </p:spTree>
    <p:extLst>
      <p:ext uri="{BB962C8B-B14F-4D97-AF65-F5344CB8AC3E}">
        <p14:creationId xmlns:p14="http://schemas.microsoft.com/office/powerpoint/2010/main" val="3207977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Technology</a:t>
            </a:r>
          </a:p>
        </p:txBody>
      </p:sp>
      <p:sp>
        <p:nvSpPr>
          <p:cNvPr id="3" name="Content Placeholder 2"/>
          <p:cNvSpPr>
            <a:spLocks noGrp="1"/>
          </p:cNvSpPr>
          <p:nvPr>
            <p:ph idx="1"/>
          </p:nvPr>
        </p:nvSpPr>
        <p:spPr>
          <a:xfrm>
            <a:off x="128790" y="2057401"/>
            <a:ext cx="11745531" cy="4024125"/>
          </a:xfrm>
        </p:spPr>
        <p:txBody>
          <a:bodyPr>
            <a:noAutofit/>
          </a:bodyPr>
          <a:lstStyle/>
          <a:p>
            <a:pPr marL="0" indent="0" algn="ctr">
              <a:buNone/>
            </a:pPr>
            <a:endParaRPr lang="en-GB" sz="4000" dirty="0"/>
          </a:p>
          <a:p>
            <a:pPr marL="0" indent="0" algn="ctr">
              <a:buNone/>
            </a:pPr>
            <a:endParaRPr lang="en-GB" sz="4000" dirty="0"/>
          </a:p>
        </p:txBody>
      </p:sp>
      <p:pic>
        <p:nvPicPr>
          <p:cNvPr id="8" name="Picture 7"/>
          <p:cNvPicPr>
            <a:picLocks noChangeAspect="1"/>
          </p:cNvPicPr>
          <p:nvPr/>
        </p:nvPicPr>
        <p:blipFill>
          <a:blip r:embed="rId2"/>
          <a:stretch>
            <a:fillRect/>
          </a:stretch>
        </p:blipFill>
        <p:spPr>
          <a:xfrm>
            <a:off x="155575" y="2201726"/>
            <a:ext cx="3735473" cy="3735473"/>
          </a:xfrm>
          <a:prstGeom prst="rect">
            <a:avLst/>
          </a:prstGeom>
        </p:spPr>
      </p:pic>
      <p:sp>
        <p:nvSpPr>
          <p:cNvPr id="5" name="AutoShape 2" descr="Microsoft Teams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rotWithShape="1">
          <a:blip r:embed="rId3"/>
          <a:srcRect l="983" t="48468" r="68213" b="27730"/>
          <a:stretch/>
        </p:blipFill>
        <p:spPr>
          <a:xfrm>
            <a:off x="4355568" y="160338"/>
            <a:ext cx="3755572" cy="2988832"/>
          </a:xfrm>
          <a:prstGeom prst="rect">
            <a:avLst/>
          </a:prstGeom>
        </p:spPr>
      </p:pic>
      <p:pic>
        <p:nvPicPr>
          <p:cNvPr id="4" name="Picture 3"/>
          <p:cNvPicPr>
            <a:picLocks noChangeAspect="1"/>
          </p:cNvPicPr>
          <p:nvPr/>
        </p:nvPicPr>
        <p:blipFill>
          <a:blip r:embed="rId4"/>
          <a:stretch>
            <a:fillRect/>
          </a:stretch>
        </p:blipFill>
        <p:spPr>
          <a:xfrm>
            <a:off x="3372928" y="3574931"/>
            <a:ext cx="4946767" cy="2962347"/>
          </a:xfrm>
          <a:prstGeom prst="rect">
            <a:avLst/>
          </a:prstGeom>
        </p:spPr>
      </p:pic>
      <p:pic>
        <p:nvPicPr>
          <p:cNvPr id="10" name="Picture 9">
            <a:extLst>
              <a:ext uri="{FF2B5EF4-FFF2-40B4-BE49-F238E27FC236}">
                <a16:creationId xmlns:a16="http://schemas.microsoft.com/office/drawing/2014/main" id="{C8379D77-FC69-E717-E806-A5DB76620C91}"/>
              </a:ext>
            </a:extLst>
          </p:cNvPr>
          <p:cNvPicPr>
            <a:picLocks noChangeAspect="1"/>
          </p:cNvPicPr>
          <p:nvPr/>
        </p:nvPicPr>
        <p:blipFill>
          <a:blip r:embed="rId5"/>
          <a:stretch>
            <a:fillRect/>
          </a:stretch>
        </p:blipFill>
        <p:spPr>
          <a:xfrm>
            <a:off x="7717343" y="2172901"/>
            <a:ext cx="4501382" cy="1654562"/>
          </a:xfrm>
          <a:prstGeom prst="rect">
            <a:avLst/>
          </a:prstGeom>
        </p:spPr>
      </p:pic>
    </p:spTree>
    <p:extLst>
      <p:ext uri="{BB962C8B-B14F-4D97-AF65-F5344CB8AC3E}">
        <p14:creationId xmlns:p14="http://schemas.microsoft.com/office/powerpoint/2010/main" val="2203729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Online Safety: an increasing priority</a:t>
            </a:r>
          </a:p>
        </p:txBody>
      </p:sp>
      <p:sp>
        <p:nvSpPr>
          <p:cNvPr id="4" name="Content Placeholder 2"/>
          <p:cNvSpPr>
            <a:spLocks noGrp="1"/>
          </p:cNvSpPr>
          <p:nvPr>
            <p:ph idx="1"/>
          </p:nvPr>
        </p:nvSpPr>
        <p:spPr>
          <a:xfrm>
            <a:off x="225481" y="1270000"/>
            <a:ext cx="11178539" cy="3745820"/>
          </a:xfrm>
        </p:spPr>
        <p:txBody>
          <a:bodyPr>
            <a:noAutofit/>
          </a:bodyPr>
          <a:lstStyle/>
          <a:p>
            <a:pPr marL="0" indent="0">
              <a:buNone/>
            </a:pPr>
            <a:r>
              <a:rPr lang="en-GB" sz="3200" dirty="0"/>
              <a:t>Technology provides opportunities for:</a:t>
            </a:r>
          </a:p>
          <a:p>
            <a:pPr marL="0" indent="0">
              <a:buNone/>
            </a:pPr>
            <a:r>
              <a:rPr lang="en-GB" sz="3200" dirty="0"/>
              <a:t>	Learning</a:t>
            </a:r>
          </a:p>
          <a:p>
            <a:pPr marL="0" indent="0">
              <a:buNone/>
            </a:pPr>
            <a:r>
              <a:rPr lang="en-GB" sz="3200" dirty="0"/>
              <a:t>	Fun</a:t>
            </a:r>
          </a:p>
          <a:p>
            <a:pPr marL="0" indent="0">
              <a:buNone/>
            </a:pPr>
            <a:r>
              <a:rPr lang="en-GB" sz="3200" dirty="0"/>
              <a:t>	Friendship</a:t>
            </a:r>
          </a:p>
          <a:p>
            <a:pPr marL="0" indent="0">
              <a:buNone/>
            </a:pPr>
            <a:r>
              <a:rPr lang="en-GB" sz="3200" dirty="0"/>
              <a:t>When online, however, children are more at risk of being involved in: </a:t>
            </a:r>
          </a:p>
          <a:p>
            <a:pPr marL="0" indent="0">
              <a:buNone/>
            </a:pPr>
            <a:r>
              <a:rPr lang="en-GB" sz="3200" dirty="0"/>
              <a:t>	Bullying</a:t>
            </a:r>
          </a:p>
          <a:p>
            <a:pPr marL="0" indent="0">
              <a:buNone/>
            </a:pPr>
            <a:r>
              <a:rPr lang="en-GB" sz="3200" dirty="0"/>
              <a:t>	Showing negative behaviours towards others</a:t>
            </a:r>
          </a:p>
        </p:txBody>
      </p:sp>
    </p:spTree>
    <p:extLst>
      <p:ext uri="{BB962C8B-B14F-4D97-AF65-F5344CB8AC3E}">
        <p14:creationId xmlns:p14="http://schemas.microsoft.com/office/powerpoint/2010/main" val="3423906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Online safety: what does the school do?</a:t>
            </a:r>
          </a:p>
        </p:txBody>
      </p:sp>
      <p:sp>
        <p:nvSpPr>
          <p:cNvPr id="4" name="Content Placeholder 2"/>
          <p:cNvSpPr>
            <a:spLocks noGrp="1"/>
          </p:cNvSpPr>
          <p:nvPr>
            <p:ph idx="1"/>
          </p:nvPr>
        </p:nvSpPr>
        <p:spPr>
          <a:xfrm>
            <a:off x="375606" y="1270000"/>
            <a:ext cx="11178539" cy="4673600"/>
          </a:xfrm>
        </p:spPr>
        <p:txBody>
          <a:bodyPr>
            <a:noAutofit/>
          </a:bodyPr>
          <a:lstStyle/>
          <a:p>
            <a:r>
              <a:rPr lang="en-GB" sz="3600" dirty="0"/>
              <a:t>We promote positive use of technology/internet</a:t>
            </a:r>
          </a:p>
          <a:p>
            <a:r>
              <a:rPr lang="en-GB" sz="3600" dirty="0"/>
              <a:t>Deliver lessons in e-safety through </a:t>
            </a:r>
            <a:r>
              <a:rPr lang="en-GB" sz="3600" dirty="0" err="1"/>
              <a:t>ProjectEVOLVE</a:t>
            </a:r>
            <a:r>
              <a:rPr lang="en-GB" sz="3600" dirty="0"/>
              <a:t> and RHE lessons</a:t>
            </a:r>
          </a:p>
          <a:p>
            <a:r>
              <a:rPr lang="en-GB" sz="3600" dirty="0"/>
              <a:t>Address online-safety issues as they arrive</a:t>
            </a:r>
          </a:p>
          <a:p>
            <a:r>
              <a:rPr lang="en-GB" sz="3600" dirty="0"/>
              <a:t>Provide advice to pupils and parents about staying safe online</a:t>
            </a:r>
          </a:p>
        </p:txBody>
      </p:sp>
    </p:spTree>
    <p:extLst>
      <p:ext uri="{BB962C8B-B14F-4D97-AF65-F5344CB8AC3E}">
        <p14:creationId xmlns:p14="http://schemas.microsoft.com/office/powerpoint/2010/main" val="2753326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Online safety: how parents can support children</a:t>
            </a:r>
          </a:p>
        </p:txBody>
      </p:sp>
      <p:sp>
        <p:nvSpPr>
          <p:cNvPr id="4" name="Content Placeholder 2"/>
          <p:cNvSpPr>
            <a:spLocks noGrp="1"/>
          </p:cNvSpPr>
          <p:nvPr>
            <p:ph idx="1"/>
          </p:nvPr>
        </p:nvSpPr>
        <p:spPr>
          <a:xfrm>
            <a:off x="677334" y="1781715"/>
            <a:ext cx="11178539" cy="3745820"/>
          </a:xfrm>
        </p:spPr>
        <p:txBody>
          <a:bodyPr>
            <a:noAutofit/>
          </a:bodyPr>
          <a:lstStyle/>
          <a:p>
            <a:r>
              <a:rPr lang="en-GB" sz="3200" dirty="0"/>
              <a:t>Talk to your child about how they use the internet</a:t>
            </a:r>
          </a:p>
          <a:p>
            <a:r>
              <a:rPr lang="en-GB" sz="3200" dirty="0"/>
              <a:t>Ensure you know what their online activities are:</a:t>
            </a:r>
          </a:p>
          <a:p>
            <a:pPr lvl="1"/>
            <a:r>
              <a:rPr lang="en-GB" sz="3200" dirty="0"/>
              <a:t>How age appropriate are games?</a:t>
            </a:r>
          </a:p>
          <a:p>
            <a:pPr lvl="1"/>
            <a:r>
              <a:rPr lang="en-GB" sz="3200" dirty="0"/>
              <a:t>What are they watching on YouTube?</a:t>
            </a:r>
          </a:p>
          <a:p>
            <a:pPr lvl="1"/>
            <a:r>
              <a:rPr lang="en-GB" sz="3200" dirty="0"/>
              <a:t>Which networks are they part of?</a:t>
            </a:r>
          </a:p>
          <a:p>
            <a:pPr marL="320040" lvl="1" indent="0">
              <a:buNone/>
            </a:pPr>
            <a:r>
              <a:rPr lang="en-GB" sz="3200" dirty="0"/>
              <a:t>Consider limiting the amount of time children remain online per day.</a:t>
            </a:r>
          </a:p>
        </p:txBody>
      </p:sp>
    </p:spTree>
    <p:extLst>
      <p:ext uri="{BB962C8B-B14F-4D97-AF65-F5344CB8AC3E}">
        <p14:creationId xmlns:p14="http://schemas.microsoft.com/office/powerpoint/2010/main" val="2219741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413" y="221006"/>
            <a:ext cx="10635343" cy="835062"/>
          </a:xfrm>
        </p:spPr>
        <p:txBody>
          <a:bodyPr>
            <a:normAutofit fontScale="90000"/>
          </a:bodyPr>
          <a:lstStyle/>
          <a:p>
            <a:r>
              <a:rPr lang="en-GB" sz="5400" b="1" dirty="0">
                <a:solidFill>
                  <a:srgbClr val="7030A0"/>
                </a:solidFill>
              </a:rPr>
              <a:t>Attendance and Punctuality</a:t>
            </a:r>
          </a:p>
        </p:txBody>
      </p:sp>
      <p:sp>
        <p:nvSpPr>
          <p:cNvPr id="3" name="Content Placeholder 2"/>
          <p:cNvSpPr>
            <a:spLocks noGrp="1"/>
          </p:cNvSpPr>
          <p:nvPr>
            <p:ph idx="1"/>
          </p:nvPr>
        </p:nvSpPr>
        <p:spPr>
          <a:xfrm>
            <a:off x="726413" y="1215706"/>
            <a:ext cx="9481074" cy="4024125"/>
          </a:xfrm>
        </p:spPr>
        <p:txBody>
          <a:bodyPr>
            <a:noAutofit/>
          </a:bodyPr>
          <a:lstStyle/>
          <a:p>
            <a:pPr marL="0" indent="0">
              <a:buNone/>
            </a:pPr>
            <a:r>
              <a:rPr lang="en-GB" sz="4000" dirty="0"/>
              <a:t>Children can earn certificates for 98% attendance or better.</a:t>
            </a:r>
          </a:p>
          <a:p>
            <a:pPr marL="0" indent="0">
              <a:buNone/>
            </a:pPr>
            <a:endParaRPr lang="en-GB" sz="4000" dirty="0"/>
          </a:p>
          <a:p>
            <a:pPr marL="0" indent="0">
              <a:buNone/>
            </a:pPr>
            <a:r>
              <a:rPr lang="en-GB" sz="4000" u="sng" dirty="0"/>
              <a:t>Early work/assembly begins at 8.50am Be in the line at 8:45am!</a:t>
            </a:r>
          </a:p>
        </p:txBody>
      </p:sp>
    </p:spTree>
    <p:extLst>
      <p:ext uri="{BB962C8B-B14F-4D97-AF65-F5344CB8AC3E}">
        <p14:creationId xmlns:p14="http://schemas.microsoft.com/office/powerpoint/2010/main" val="1190677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a:t>Thank you for attending today.</a:t>
            </a:r>
            <a:br>
              <a:rPr lang="en-GB" dirty="0"/>
            </a:b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1763894163"/>
      </p:ext>
    </p:extLst>
  </p:cSld>
  <p:clrMapOvr>
    <a:masterClrMapping/>
  </p:clrMapOvr>
</p:sld>
</file>

<file path=ppt/theme/theme1.xml><?xml version="1.0" encoding="utf-8"?>
<a:theme xmlns:a="http://schemas.openxmlformats.org/drawingml/2006/main" name="Face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1178</TotalTime>
  <Words>838</Words>
  <Application>Microsoft Office PowerPoint</Application>
  <PresentationFormat>Widescreen</PresentationFormat>
  <Paragraphs>97</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Trebuchet MS</vt:lpstr>
      <vt:lpstr>Wingdings</vt:lpstr>
      <vt:lpstr>Wingdings 3</vt:lpstr>
      <vt:lpstr>Facet</vt:lpstr>
      <vt:lpstr>Year 2 Parents/Carers’ Meeting</vt:lpstr>
      <vt:lpstr>Morning Timetable</vt:lpstr>
      <vt:lpstr> Afternoon Timetable</vt:lpstr>
      <vt:lpstr>Year 2 Humanities</vt:lpstr>
      <vt:lpstr>English</vt:lpstr>
      <vt:lpstr>UNIFORM</vt:lpstr>
      <vt:lpstr>PE</vt:lpstr>
      <vt:lpstr>    In PE, pupils take part in multi skills, cricket, football, dance and gymnastics. At the end of a unit of PE, we take part in a competition. This help pupils to understand competition rules.</vt:lpstr>
      <vt:lpstr>Homework</vt:lpstr>
      <vt:lpstr>Maths</vt:lpstr>
      <vt:lpstr>myHappymind</vt:lpstr>
      <vt:lpstr>PowerPoint Presentation</vt:lpstr>
      <vt:lpstr>Park Hill is a compassionate school</vt:lpstr>
      <vt:lpstr>UNICEF Rights Respecting School Award  </vt:lpstr>
      <vt:lpstr>Photo permission</vt:lpstr>
      <vt:lpstr>Celebrating Success - Instagram</vt:lpstr>
      <vt:lpstr>Technology</vt:lpstr>
      <vt:lpstr>Online Safety: an increasing priority</vt:lpstr>
      <vt:lpstr>Online safety: what does the school do?</vt:lpstr>
      <vt:lpstr>Online safety: how parents can support children</vt:lpstr>
      <vt:lpstr>Attendance and Punctuality</vt:lpstr>
      <vt:lpstr>Thank you for attending today.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5 Parents’ Meeting</dc:title>
  <dc:creator>Alana Brown</dc:creator>
  <cp:lastModifiedBy>m.jassal@parkhill.bham.sch.uk</cp:lastModifiedBy>
  <cp:revision>108</cp:revision>
  <dcterms:created xsi:type="dcterms:W3CDTF">2016-09-15T13:56:27Z</dcterms:created>
  <dcterms:modified xsi:type="dcterms:W3CDTF">2026-09-09T10:54:33Z</dcterms:modified>
</cp:coreProperties>
</file>