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8" r:id="rId1"/>
  </p:sldMasterIdLst>
  <p:sldIdLst>
    <p:sldId id="256" r:id="rId2"/>
    <p:sldId id="264" r:id="rId3"/>
    <p:sldId id="257" r:id="rId4"/>
    <p:sldId id="273" r:id="rId5"/>
    <p:sldId id="278" r:id="rId6"/>
    <p:sldId id="259" r:id="rId7"/>
    <p:sldId id="261" r:id="rId8"/>
    <p:sldId id="262" r:id="rId9"/>
    <p:sldId id="272" r:id="rId10"/>
    <p:sldId id="276" r:id="rId11"/>
    <p:sldId id="269" r:id="rId12"/>
    <p:sldId id="270" r:id="rId13"/>
    <p:sldId id="27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78" d="100"/>
          <a:sy n="78" d="100"/>
        </p:scale>
        <p:origin x="126" y="7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979586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54876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353016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EC258FD-F723-49D6-902C-266DF8682339}"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196678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EC258FD-F723-49D6-902C-266DF8682339}"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015102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EC258FD-F723-49D6-902C-266DF8682339}"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26836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C258FD-F723-49D6-902C-266DF8682339}"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882665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EC258FD-F723-49D6-902C-266DF8682339}"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72623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
        <p:nvSpPr>
          <p:cNvPr id="5" name="Date Placeholder 4"/>
          <p:cNvSpPr>
            <a:spLocks noGrp="1"/>
          </p:cNvSpPr>
          <p:nvPr>
            <p:ph type="dt" sz="half" idx="10"/>
          </p:nvPr>
        </p:nvSpPr>
        <p:spPr/>
        <p:txBody>
          <a:bodyPr/>
          <a:lstStyle/>
          <a:p>
            <a:fld id="{6EC258FD-F723-49D6-902C-266DF8682339}" type="datetimeFigureOut">
              <a:rPr lang="en-GB" smtClean="0"/>
              <a:t>09/09/2026</a:t>
            </a:fld>
            <a:endParaRPr lang="en-GB"/>
          </a:p>
        </p:txBody>
      </p:sp>
    </p:spTree>
    <p:extLst>
      <p:ext uri="{BB962C8B-B14F-4D97-AF65-F5344CB8AC3E}">
        <p14:creationId xmlns:p14="http://schemas.microsoft.com/office/powerpoint/2010/main" val="3115836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719868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86783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726444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0433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14363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374580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98318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C258FD-F723-49D6-902C-266DF8682339}" type="datetimeFigureOut">
              <a:rPr lang="en-GB" smtClean="0"/>
              <a:t>09/09/2026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6E45A32-6204-4703-BB6A-E5F39D5B1D6E}" type="slidenum">
              <a:rPr lang="en-GB" smtClean="0"/>
              <a:t>‹#›</a:t>
            </a:fld>
            <a:endParaRPr lang="en-GB"/>
          </a:p>
        </p:txBody>
      </p:sp>
    </p:spTree>
    <p:extLst>
      <p:ext uri="{BB962C8B-B14F-4D97-AF65-F5344CB8AC3E}">
        <p14:creationId xmlns:p14="http://schemas.microsoft.com/office/powerpoint/2010/main" val="647278093"/>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hyperlink" Target="https://www.unicef.org.uk/what-we-do/un-convention-child-rights/?gclid=CPHVpv3iqNQCFU0Q0wodS9oCGg&amp;sissr=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32000"/>
          </a:xfrm>
        </p:spPr>
        <p:txBody>
          <a:bodyPr anchor="ctr">
            <a:normAutofit/>
          </a:bodyPr>
          <a:lstStyle/>
          <a:p>
            <a:pPr algn="ctr"/>
            <a:r>
              <a:rPr lang="en-GB" sz="8000" dirty="0"/>
              <a:t>Year 1 Parents/Carers’ Meeting</a:t>
            </a:r>
          </a:p>
        </p:txBody>
      </p:sp>
      <p:sp>
        <p:nvSpPr>
          <p:cNvPr id="3" name="Subtitle 2"/>
          <p:cNvSpPr>
            <a:spLocks noGrp="1"/>
          </p:cNvSpPr>
          <p:nvPr>
            <p:ph type="subTitle" idx="1"/>
          </p:nvPr>
        </p:nvSpPr>
        <p:spPr>
          <a:xfrm>
            <a:off x="1104964" y="4790952"/>
            <a:ext cx="9448800" cy="685800"/>
          </a:xfrm>
        </p:spPr>
        <p:txBody>
          <a:bodyPr>
            <a:normAutofit fontScale="85000" lnSpcReduction="20000"/>
          </a:bodyPr>
          <a:lstStyle/>
          <a:p>
            <a:pPr algn="ctr"/>
            <a:r>
              <a:rPr lang="en-GB" sz="5400" dirty="0"/>
              <a:t>9th September 2026</a:t>
            </a:r>
          </a:p>
        </p:txBody>
      </p:sp>
    </p:spTree>
    <p:extLst>
      <p:ext uri="{BB962C8B-B14F-4D97-AF65-F5344CB8AC3E}">
        <p14:creationId xmlns:p14="http://schemas.microsoft.com/office/powerpoint/2010/main" val="3998618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413" y="221006"/>
            <a:ext cx="10635343" cy="835062"/>
          </a:xfrm>
        </p:spPr>
        <p:txBody>
          <a:bodyPr>
            <a:normAutofit fontScale="90000"/>
          </a:bodyPr>
          <a:lstStyle/>
          <a:p>
            <a:r>
              <a:rPr lang="en-GB" sz="5400" b="1" dirty="0"/>
              <a:t>Attendance and Punctuality</a:t>
            </a:r>
          </a:p>
        </p:txBody>
      </p:sp>
      <p:sp>
        <p:nvSpPr>
          <p:cNvPr id="3" name="Content Placeholder 2"/>
          <p:cNvSpPr>
            <a:spLocks noGrp="1"/>
          </p:cNvSpPr>
          <p:nvPr>
            <p:ph idx="1"/>
          </p:nvPr>
        </p:nvSpPr>
        <p:spPr>
          <a:xfrm>
            <a:off x="726413" y="1215706"/>
            <a:ext cx="9481074" cy="4024125"/>
          </a:xfrm>
        </p:spPr>
        <p:txBody>
          <a:bodyPr>
            <a:noAutofit/>
          </a:bodyPr>
          <a:lstStyle/>
          <a:p>
            <a:pPr marL="0" indent="0">
              <a:buNone/>
            </a:pPr>
            <a:endParaRPr lang="en-GB" sz="4000" dirty="0"/>
          </a:p>
          <a:p>
            <a:pPr marL="0" indent="0" algn="ctr">
              <a:buNone/>
            </a:pPr>
            <a:r>
              <a:rPr lang="en-GB" sz="4000" dirty="0"/>
              <a:t>Early work/assembly begins at 8.50am so be in the line at 8:45am!</a:t>
            </a:r>
          </a:p>
        </p:txBody>
      </p:sp>
    </p:spTree>
    <p:extLst>
      <p:ext uri="{BB962C8B-B14F-4D97-AF65-F5344CB8AC3E}">
        <p14:creationId xmlns:p14="http://schemas.microsoft.com/office/powerpoint/2010/main" val="3581245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16" y="177421"/>
            <a:ext cx="10058400" cy="973085"/>
          </a:xfrm>
        </p:spPr>
        <p:txBody>
          <a:bodyPr>
            <a:normAutofit/>
          </a:bodyPr>
          <a:lstStyle/>
          <a:p>
            <a:pPr algn="ctr"/>
            <a:r>
              <a:rPr lang="en-GB" sz="5400" b="1" dirty="0"/>
              <a:t>Morning Timetable</a:t>
            </a:r>
          </a:p>
        </p:txBody>
      </p:sp>
      <p:sp>
        <p:nvSpPr>
          <p:cNvPr id="3" name="Content Placeholder 2"/>
          <p:cNvSpPr>
            <a:spLocks noGrp="1"/>
          </p:cNvSpPr>
          <p:nvPr>
            <p:ph idx="1"/>
          </p:nvPr>
        </p:nvSpPr>
        <p:spPr>
          <a:xfrm>
            <a:off x="581836" y="1625198"/>
            <a:ext cx="10859537" cy="4024125"/>
          </a:xfrm>
        </p:spPr>
        <p:txBody>
          <a:bodyPr>
            <a:noAutofit/>
          </a:bodyPr>
          <a:lstStyle/>
          <a:p>
            <a:pPr marL="0" indent="0">
              <a:buNone/>
            </a:pPr>
            <a:r>
              <a:rPr lang="en-GB" sz="3200" dirty="0"/>
              <a:t>8:45 					    In the line</a:t>
            </a:r>
          </a:p>
          <a:p>
            <a:pPr marL="0" indent="0">
              <a:buNone/>
            </a:pPr>
            <a:r>
              <a:rPr lang="en-GB" sz="3200" dirty="0"/>
              <a:t>8:50 – 9:00			Register and assembly</a:t>
            </a:r>
          </a:p>
          <a:p>
            <a:pPr marL="0" indent="0">
              <a:buNone/>
            </a:pPr>
            <a:r>
              <a:rPr lang="en-GB" sz="3200" dirty="0"/>
              <a:t>9:00 – 9.30    		Phonics</a:t>
            </a:r>
          </a:p>
          <a:p>
            <a:pPr marL="0" indent="0">
              <a:buNone/>
            </a:pPr>
            <a:r>
              <a:rPr lang="en-GB" sz="3200" dirty="0"/>
              <a:t>9.30 – 10:30 		Writing</a:t>
            </a:r>
          </a:p>
          <a:p>
            <a:pPr marL="0" indent="0">
              <a:buNone/>
            </a:pPr>
            <a:r>
              <a:rPr lang="en-GB" sz="3200" dirty="0"/>
              <a:t>10:30 – 11:30 		Maths</a:t>
            </a:r>
          </a:p>
          <a:p>
            <a:pPr marL="0" indent="0">
              <a:buNone/>
            </a:pPr>
            <a:r>
              <a:rPr lang="en-GB" sz="3200" dirty="0"/>
              <a:t>*Snack/Playtime when required</a:t>
            </a:r>
          </a:p>
        </p:txBody>
      </p:sp>
    </p:spTree>
    <p:extLst>
      <p:ext uri="{BB962C8B-B14F-4D97-AF65-F5344CB8AC3E}">
        <p14:creationId xmlns:p14="http://schemas.microsoft.com/office/powerpoint/2010/main" val="2657863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802" y="245660"/>
            <a:ext cx="10058400" cy="918494"/>
          </a:xfrm>
        </p:spPr>
        <p:txBody>
          <a:bodyPr>
            <a:normAutofit/>
          </a:bodyPr>
          <a:lstStyle/>
          <a:p>
            <a:pPr algn="ctr"/>
            <a:r>
              <a:rPr lang="en-GB" sz="5400" b="1" dirty="0"/>
              <a:t> Afternoon Timetable</a:t>
            </a:r>
          </a:p>
        </p:txBody>
      </p:sp>
      <p:sp>
        <p:nvSpPr>
          <p:cNvPr id="4" name="TextBox 3"/>
          <p:cNvSpPr txBox="1"/>
          <p:nvPr/>
        </p:nvSpPr>
        <p:spPr>
          <a:xfrm>
            <a:off x="477434" y="5744999"/>
            <a:ext cx="10823751" cy="369332"/>
          </a:xfrm>
          <a:prstGeom prst="rect">
            <a:avLst/>
          </a:prstGeom>
          <a:noFill/>
        </p:spPr>
        <p:txBody>
          <a:bodyPr wrap="square" rtlCol="0">
            <a:spAutoFit/>
          </a:bodyPr>
          <a:lstStyle/>
          <a:p>
            <a:r>
              <a:rPr lang="en-GB" dirty="0"/>
              <a:t>							</a:t>
            </a:r>
          </a:p>
        </p:txBody>
      </p:sp>
      <p:sp>
        <p:nvSpPr>
          <p:cNvPr id="5" name="Content Placeholder 2">
            <a:extLst>
              <a:ext uri="{FF2B5EF4-FFF2-40B4-BE49-F238E27FC236}">
                <a16:creationId xmlns:a16="http://schemas.microsoft.com/office/drawing/2014/main" xmlns="" id="{75ABE140-9B5D-F166-9AA3-1DDBA8E55BE8}"/>
              </a:ext>
            </a:extLst>
          </p:cNvPr>
          <p:cNvSpPr>
            <a:spLocks noGrp="1"/>
          </p:cNvSpPr>
          <p:nvPr>
            <p:ph idx="1"/>
          </p:nvPr>
        </p:nvSpPr>
        <p:spPr>
          <a:xfrm>
            <a:off x="581836" y="1625198"/>
            <a:ext cx="10859537" cy="4024125"/>
          </a:xfrm>
        </p:spPr>
        <p:txBody>
          <a:bodyPr>
            <a:noAutofit/>
          </a:bodyPr>
          <a:lstStyle/>
          <a:p>
            <a:pPr marL="0" indent="0">
              <a:buNone/>
            </a:pPr>
            <a:r>
              <a:rPr lang="en-GB" sz="3200" dirty="0"/>
              <a:t>12.30- 12.50 		Phonics</a:t>
            </a:r>
          </a:p>
          <a:p>
            <a:pPr marL="0" indent="0">
              <a:buNone/>
            </a:pPr>
            <a:r>
              <a:rPr lang="en-GB" sz="3200" dirty="0"/>
              <a:t>12.50 – 3.20			Guided Reading &amp; Foundation subject</a:t>
            </a:r>
          </a:p>
          <a:p>
            <a:pPr marL="0" indent="0">
              <a:buNone/>
            </a:pPr>
            <a:r>
              <a:rPr lang="en-GB" sz="3200" dirty="0"/>
              <a:t>*Playtime when required</a:t>
            </a:r>
          </a:p>
          <a:p>
            <a:pPr marL="0" indent="0">
              <a:buNone/>
            </a:pPr>
            <a:endParaRPr lang="en-GB" sz="3200" dirty="0"/>
          </a:p>
        </p:txBody>
      </p:sp>
    </p:spTree>
    <p:extLst>
      <p:ext uri="{BB962C8B-B14F-4D97-AF65-F5344CB8AC3E}">
        <p14:creationId xmlns:p14="http://schemas.microsoft.com/office/powerpoint/2010/main" val="281362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E534F9-2027-0395-8A88-EFC46506841B}"/>
              </a:ext>
            </a:extLst>
          </p:cNvPr>
          <p:cNvSpPr>
            <a:spLocks noGrp="1"/>
          </p:cNvSpPr>
          <p:nvPr>
            <p:ph type="title"/>
          </p:nvPr>
        </p:nvSpPr>
        <p:spPr>
          <a:xfrm>
            <a:off x="701993" y="381000"/>
            <a:ext cx="3729076" cy="1320800"/>
          </a:xfrm>
        </p:spPr>
        <p:txBody>
          <a:bodyPr anchor="ctr">
            <a:normAutofit/>
          </a:bodyPr>
          <a:lstStyle/>
          <a:p>
            <a:r>
              <a:rPr lang="en-GB" sz="4000" dirty="0"/>
              <a:t>Phonics</a:t>
            </a:r>
          </a:p>
        </p:txBody>
      </p:sp>
      <p:sp>
        <p:nvSpPr>
          <p:cNvPr id="3" name="Content Placeholder 2">
            <a:extLst>
              <a:ext uri="{FF2B5EF4-FFF2-40B4-BE49-F238E27FC236}">
                <a16:creationId xmlns:a16="http://schemas.microsoft.com/office/drawing/2014/main" xmlns="" id="{D31622FA-DC43-C18D-E865-0A721CC03C8B}"/>
              </a:ext>
            </a:extLst>
          </p:cNvPr>
          <p:cNvSpPr>
            <a:spLocks noGrp="1"/>
          </p:cNvSpPr>
          <p:nvPr>
            <p:ph idx="1"/>
          </p:nvPr>
        </p:nvSpPr>
        <p:spPr>
          <a:xfrm>
            <a:off x="701993" y="1701800"/>
            <a:ext cx="4692967" cy="4408949"/>
          </a:xfrm>
        </p:spPr>
        <p:txBody>
          <a:bodyPr>
            <a:normAutofit fontScale="25000" lnSpcReduction="20000"/>
          </a:bodyPr>
          <a:lstStyle/>
          <a:p>
            <a:r>
              <a:rPr lang="en-GB" altLang="en-US" sz="9600" dirty="0"/>
              <a:t>Children have daily phonics lessons to build strong reading skills. </a:t>
            </a:r>
          </a:p>
          <a:p>
            <a:r>
              <a:rPr lang="en-GB" altLang="en-US" sz="9600" dirty="0"/>
              <a:t>In daily reading lessons, children read with the teacher regularly. </a:t>
            </a:r>
          </a:p>
          <a:p>
            <a:r>
              <a:rPr lang="en-GB" altLang="en-US" sz="9600" dirty="0"/>
              <a:t>At the end of the year, there will be a </a:t>
            </a:r>
            <a:r>
              <a:rPr lang="en-GB" altLang="en-US" sz="9600" b="1" dirty="0"/>
              <a:t>mandatory</a:t>
            </a:r>
            <a:r>
              <a:rPr lang="en-GB" altLang="en-US" sz="9600" dirty="0"/>
              <a:t> phonics check. </a:t>
            </a:r>
          </a:p>
          <a:p>
            <a:r>
              <a:rPr lang="en-GB" altLang="en-US" sz="9600" dirty="0"/>
              <a:t>The check assesses your child’s </a:t>
            </a:r>
            <a:r>
              <a:rPr lang="en-GB" sz="9600" b="0" i="0" u="none" strike="noStrike" dirty="0">
                <a:solidFill>
                  <a:srgbClr val="001D35"/>
                </a:solidFill>
                <a:effectLst/>
                <a:latin typeface="+mj-lt"/>
              </a:rPr>
              <a:t>ability to decode words using phonics skills. </a:t>
            </a:r>
            <a:endParaRPr lang="en-GB" altLang="en-US" sz="9600" dirty="0">
              <a:latin typeface="+mj-lt"/>
            </a:endParaRPr>
          </a:p>
          <a:p>
            <a:pPr marL="0" indent="0">
              <a:buNone/>
            </a:pPr>
            <a:endParaRPr lang="en-GB" altLang="en-US" sz="4000" dirty="0"/>
          </a:p>
          <a:p>
            <a:pPr marL="0" indent="0">
              <a:buNone/>
            </a:pPr>
            <a:r>
              <a:rPr lang="en-GB" altLang="en-US" dirty="0"/>
              <a:t> </a:t>
            </a:r>
          </a:p>
          <a:p>
            <a:endParaRPr lang="en-GB" dirty="0"/>
          </a:p>
        </p:txBody>
      </p:sp>
      <p:pic>
        <p:nvPicPr>
          <p:cNvPr id="3074" name="Picture 2" descr="Year 1 Phonics Screening – St Mary's RC ...">
            <a:extLst>
              <a:ext uri="{FF2B5EF4-FFF2-40B4-BE49-F238E27FC236}">
                <a16:creationId xmlns:a16="http://schemas.microsoft.com/office/drawing/2014/main" xmlns="" id="{37B358D2-8352-338B-E9A9-A73BF14B097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78880" y="1021571"/>
            <a:ext cx="3811971" cy="5089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084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01226" y="378933"/>
            <a:ext cx="2930518" cy="1320800"/>
          </a:xfrm>
        </p:spPr>
        <p:txBody>
          <a:bodyPr anchor="ctr">
            <a:normAutofit/>
          </a:bodyPr>
          <a:lstStyle/>
          <a:p>
            <a:r>
              <a:rPr lang="en-GB" sz="6000" b="1"/>
              <a:t>Writing</a:t>
            </a:r>
            <a:endParaRPr lang="en-GB" b="1" dirty="0"/>
          </a:p>
        </p:txBody>
      </p:sp>
      <p:pic>
        <p:nvPicPr>
          <p:cNvPr id="1028" name="Picture 4" descr="Jack and the Beanstalk by Gavin Scott | Goodreads">
            <a:extLst>
              <a:ext uri="{FF2B5EF4-FFF2-40B4-BE49-F238E27FC236}">
                <a16:creationId xmlns:a16="http://schemas.microsoft.com/office/drawing/2014/main" xmlns="" id="{CDA64E7A-EE7C-78F7-7765-6C07763E1B9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81368" y="609600"/>
            <a:ext cx="1788211" cy="2075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854063" y="1735983"/>
            <a:ext cx="4339903" cy="3880773"/>
          </a:xfrm>
        </p:spPr>
        <p:txBody>
          <a:bodyPr>
            <a:normAutofit fontScale="92500" lnSpcReduction="20000"/>
          </a:bodyPr>
          <a:lstStyle/>
          <a:p>
            <a:r>
              <a:rPr lang="en-GB" altLang="en-US" sz="3200"/>
              <a:t>Our writing is based around traditional stories and stories with repeating language.</a:t>
            </a:r>
          </a:p>
          <a:p>
            <a:r>
              <a:rPr lang="en-GB" altLang="en-US" sz="3200"/>
              <a:t>Children will experience writing a range of genres; instructions, letters and narratives. </a:t>
            </a:r>
          </a:p>
          <a:p>
            <a:pPr marL="0" indent="0">
              <a:buNone/>
            </a:pPr>
            <a:endParaRPr lang="en-GB" dirty="0"/>
          </a:p>
          <a:p>
            <a:pPr marL="0" indent="0">
              <a:buNone/>
            </a:pPr>
            <a:endParaRPr lang="en-GB" dirty="0"/>
          </a:p>
        </p:txBody>
      </p:sp>
      <p:sp>
        <p:nvSpPr>
          <p:cNvPr id="12" name="Content Placeholder 2">
            <a:extLst>
              <a:ext uri="{FF2B5EF4-FFF2-40B4-BE49-F238E27FC236}">
                <a16:creationId xmlns:a16="http://schemas.microsoft.com/office/drawing/2014/main" xmlns="" id="{D497C09E-8339-F0A5-6405-60BDCFA870FA}"/>
              </a:ext>
            </a:extLst>
          </p:cNvPr>
          <p:cNvSpPr txBox="1">
            <a:spLocks/>
          </p:cNvSpPr>
          <p:nvPr/>
        </p:nvSpPr>
        <p:spPr>
          <a:xfrm>
            <a:off x="1097280" y="1862693"/>
            <a:ext cx="10939412" cy="394948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endParaRPr lang="en-GB" sz="2800" dirty="0"/>
          </a:p>
          <a:p>
            <a:pPr marL="0" indent="0">
              <a:buFont typeface="Wingdings 3" charset="2"/>
              <a:buNone/>
            </a:pPr>
            <a:endParaRPr lang="en-GB" sz="2800" dirty="0"/>
          </a:p>
        </p:txBody>
      </p:sp>
      <p:pic>
        <p:nvPicPr>
          <p:cNvPr id="5" name="Picture 4">
            <a:extLst>
              <a:ext uri="{FF2B5EF4-FFF2-40B4-BE49-F238E27FC236}">
                <a16:creationId xmlns:a16="http://schemas.microsoft.com/office/drawing/2014/main" xmlns="" id="{CFCEB397-1610-01D0-EA18-866C16990010}"/>
              </a:ext>
            </a:extLst>
          </p:cNvPr>
          <p:cNvPicPr>
            <a:picLocks noChangeAspect="1"/>
          </p:cNvPicPr>
          <p:nvPr/>
        </p:nvPicPr>
        <p:blipFill>
          <a:blip r:embed="rId3"/>
          <a:stretch>
            <a:fillRect/>
          </a:stretch>
        </p:blipFill>
        <p:spPr>
          <a:xfrm>
            <a:off x="3721356" y="1123183"/>
            <a:ext cx="1816663" cy="1816663"/>
          </a:xfrm>
          <a:prstGeom prst="rect">
            <a:avLst/>
          </a:prstGeom>
        </p:spPr>
      </p:pic>
      <p:pic>
        <p:nvPicPr>
          <p:cNvPr id="7" name="Picture 6">
            <a:extLst>
              <a:ext uri="{FF2B5EF4-FFF2-40B4-BE49-F238E27FC236}">
                <a16:creationId xmlns:a16="http://schemas.microsoft.com/office/drawing/2014/main" xmlns="" id="{38F546EB-16E2-2A50-6595-32035BA0B68A}"/>
              </a:ext>
            </a:extLst>
          </p:cNvPr>
          <p:cNvPicPr>
            <a:picLocks noChangeAspect="1"/>
          </p:cNvPicPr>
          <p:nvPr/>
        </p:nvPicPr>
        <p:blipFill>
          <a:blip r:embed="rId4"/>
          <a:stretch>
            <a:fillRect/>
          </a:stretch>
        </p:blipFill>
        <p:spPr>
          <a:xfrm>
            <a:off x="1081368" y="3236582"/>
            <a:ext cx="2023613" cy="2023613"/>
          </a:xfrm>
          <a:prstGeom prst="rect">
            <a:avLst/>
          </a:prstGeom>
        </p:spPr>
      </p:pic>
      <p:pic>
        <p:nvPicPr>
          <p:cNvPr id="9" name="Picture 8">
            <a:extLst>
              <a:ext uri="{FF2B5EF4-FFF2-40B4-BE49-F238E27FC236}">
                <a16:creationId xmlns:a16="http://schemas.microsoft.com/office/drawing/2014/main" xmlns="" id="{B04769CC-5D94-C128-45EE-B39944F97024}"/>
              </a:ext>
            </a:extLst>
          </p:cNvPr>
          <p:cNvPicPr>
            <a:picLocks noChangeAspect="1"/>
          </p:cNvPicPr>
          <p:nvPr/>
        </p:nvPicPr>
        <p:blipFill>
          <a:blip r:embed="rId5"/>
          <a:stretch>
            <a:fillRect/>
          </a:stretch>
        </p:blipFill>
        <p:spPr>
          <a:xfrm>
            <a:off x="3471003" y="3269277"/>
            <a:ext cx="2225038" cy="2542901"/>
          </a:xfrm>
          <a:prstGeom prst="rect">
            <a:avLst/>
          </a:prstGeom>
        </p:spPr>
      </p:pic>
    </p:spTree>
    <p:extLst>
      <p:ext uri="{BB962C8B-B14F-4D97-AF65-F5344CB8AC3E}">
        <p14:creationId xmlns:p14="http://schemas.microsoft.com/office/powerpoint/2010/main" val="3417365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2205" y="335280"/>
            <a:ext cx="2930518" cy="1320800"/>
          </a:xfrm>
        </p:spPr>
        <p:txBody>
          <a:bodyPr anchor="ctr">
            <a:normAutofit/>
          </a:bodyPr>
          <a:lstStyle/>
          <a:p>
            <a:r>
              <a:rPr lang="en-GB" sz="6000" b="1" dirty="0"/>
              <a:t>Maths</a:t>
            </a:r>
          </a:p>
        </p:txBody>
      </p:sp>
      <p:sp>
        <p:nvSpPr>
          <p:cNvPr id="3" name="Content Placeholder 2"/>
          <p:cNvSpPr>
            <a:spLocks noGrp="1"/>
          </p:cNvSpPr>
          <p:nvPr>
            <p:ph idx="1"/>
          </p:nvPr>
        </p:nvSpPr>
        <p:spPr>
          <a:xfrm>
            <a:off x="568491" y="1951039"/>
            <a:ext cx="3660609" cy="4297361"/>
          </a:xfrm>
        </p:spPr>
        <p:txBody>
          <a:bodyPr>
            <a:normAutofit fontScale="77500" lnSpcReduction="20000"/>
          </a:bodyPr>
          <a:lstStyle/>
          <a:p>
            <a:r>
              <a:rPr lang="en-GB" sz="3800" dirty="0"/>
              <a:t>Number- Place Value, Addition, Subtraction, Multiplication and Division</a:t>
            </a:r>
          </a:p>
          <a:p>
            <a:r>
              <a:rPr lang="en-GB" sz="3800" dirty="0"/>
              <a:t>Fractions</a:t>
            </a:r>
          </a:p>
          <a:p>
            <a:r>
              <a:rPr lang="en-GB" sz="3800" dirty="0"/>
              <a:t>Measurement- Time, Money</a:t>
            </a:r>
          </a:p>
          <a:p>
            <a:r>
              <a:rPr lang="en-GB" sz="3800" dirty="0"/>
              <a:t>Geometry- Shape</a:t>
            </a:r>
          </a:p>
          <a:p>
            <a:r>
              <a:rPr lang="en-GB" sz="3800" dirty="0"/>
              <a:t>Statistics</a:t>
            </a:r>
          </a:p>
          <a:p>
            <a:pPr marL="0" indent="0">
              <a:buNone/>
            </a:pPr>
            <a:endParaRPr lang="en-GB" dirty="0"/>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rcRect t="7579"/>
          <a:stretch/>
        </p:blipFill>
        <p:spPr>
          <a:xfrm>
            <a:off x="4562996" y="575310"/>
            <a:ext cx="6501243" cy="1832598"/>
          </a:xfrm>
          <a:prstGeom prst="rect">
            <a:avLst/>
          </a:prstGeom>
        </p:spPr>
      </p:pic>
      <p:pic>
        <p:nvPicPr>
          <p:cNvPr id="4" name="Picture 3" descr="A screenshot of a computer game&#10;&#10;Description automatically generated"/>
          <p:cNvPicPr>
            <a:picLocks noChangeAspect="1"/>
          </p:cNvPicPr>
          <p:nvPr/>
        </p:nvPicPr>
        <p:blipFill rotWithShape="1">
          <a:blip r:embed="rId3"/>
          <a:srcRect t="11520" b="6763"/>
          <a:stretch/>
        </p:blipFill>
        <p:spPr>
          <a:xfrm>
            <a:off x="4601384" y="2684640"/>
            <a:ext cx="4246103" cy="2602341"/>
          </a:xfrm>
          <a:prstGeom prst="rect">
            <a:avLst/>
          </a:prstGeom>
        </p:spPr>
      </p:pic>
    </p:spTree>
    <p:extLst>
      <p:ext uri="{BB962C8B-B14F-4D97-AF65-F5344CB8AC3E}">
        <p14:creationId xmlns:p14="http://schemas.microsoft.com/office/powerpoint/2010/main" val="3082683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3347" y="232011"/>
            <a:ext cx="8610600" cy="928699"/>
          </a:xfrm>
        </p:spPr>
        <p:txBody>
          <a:bodyPr>
            <a:normAutofit/>
          </a:bodyPr>
          <a:lstStyle/>
          <a:p>
            <a:pPr algn="ctr"/>
            <a:r>
              <a:rPr lang="en-GB" sz="5400" b="1" dirty="0"/>
              <a:t>Homework</a:t>
            </a:r>
          </a:p>
        </p:txBody>
      </p:sp>
      <p:sp>
        <p:nvSpPr>
          <p:cNvPr id="3" name="Content Placeholder 2"/>
          <p:cNvSpPr>
            <a:spLocks noGrp="1"/>
          </p:cNvSpPr>
          <p:nvPr>
            <p:ph idx="1"/>
          </p:nvPr>
        </p:nvSpPr>
        <p:spPr>
          <a:xfrm>
            <a:off x="616895" y="1298836"/>
            <a:ext cx="10103504" cy="4831617"/>
          </a:xfrm>
        </p:spPr>
        <p:txBody>
          <a:bodyPr>
            <a:noAutofit/>
          </a:bodyPr>
          <a:lstStyle/>
          <a:p>
            <a:r>
              <a:rPr lang="en-GB" sz="3600" dirty="0"/>
              <a:t>Reading- One banded book and one free choice</a:t>
            </a:r>
          </a:p>
          <a:p>
            <a:r>
              <a:rPr lang="en-GB" sz="3600" dirty="0"/>
              <a:t>Handwriting/Spellings </a:t>
            </a:r>
          </a:p>
          <a:p>
            <a:r>
              <a:rPr lang="en-GB" sz="3600" dirty="0"/>
              <a:t>Maths</a:t>
            </a:r>
          </a:p>
          <a:p>
            <a:endParaRPr lang="en-GB" sz="3600" dirty="0"/>
          </a:p>
          <a:p>
            <a:pPr marL="0" indent="0">
              <a:buNone/>
            </a:pPr>
            <a:r>
              <a:rPr lang="en-GB" sz="4000" dirty="0"/>
              <a:t>All homework is set on </a:t>
            </a:r>
            <a:r>
              <a:rPr lang="en-GB" sz="4000" u="sng" dirty="0"/>
              <a:t>Friday</a:t>
            </a:r>
            <a:r>
              <a:rPr lang="en-GB" sz="4000" dirty="0"/>
              <a:t> to be completed for the </a:t>
            </a:r>
            <a:r>
              <a:rPr lang="en-GB" sz="4000" u="sng" dirty="0"/>
              <a:t>following Friday.</a:t>
            </a:r>
          </a:p>
          <a:p>
            <a:pPr marL="0" indent="0" algn="ctr">
              <a:buNone/>
            </a:pPr>
            <a:endParaRPr lang="en-GB" sz="4000" dirty="0"/>
          </a:p>
          <a:p>
            <a:pPr marL="0" indent="0" algn="ctr">
              <a:buNone/>
            </a:pPr>
            <a:endParaRPr lang="en-GB" sz="4000" dirty="0"/>
          </a:p>
        </p:txBody>
      </p:sp>
    </p:spTree>
    <p:extLst>
      <p:ext uri="{BB962C8B-B14F-4D97-AF65-F5344CB8AC3E}">
        <p14:creationId xmlns:p14="http://schemas.microsoft.com/office/powerpoint/2010/main" val="3548419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68490"/>
            <a:ext cx="10058400" cy="741073"/>
          </a:xfrm>
        </p:spPr>
        <p:txBody>
          <a:bodyPr/>
          <a:lstStyle/>
          <a:p>
            <a:r>
              <a:rPr lang="en-GB" b="1" dirty="0"/>
              <a:t>UNIFORM</a:t>
            </a:r>
          </a:p>
        </p:txBody>
      </p:sp>
      <p:sp>
        <p:nvSpPr>
          <p:cNvPr id="3" name="Content Placeholder 2"/>
          <p:cNvSpPr>
            <a:spLocks noGrp="1"/>
          </p:cNvSpPr>
          <p:nvPr>
            <p:ph idx="1"/>
          </p:nvPr>
        </p:nvSpPr>
        <p:spPr>
          <a:xfrm>
            <a:off x="1066800" y="1097692"/>
            <a:ext cx="10058400" cy="4855316"/>
          </a:xfrm>
        </p:spPr>
        <p:txBody>
          <a:bodyPr>
            <a:normAutofit/>
          </a:bodyPr>
          <a:lstStyle/>
          <a:p>
            <a:r>
              <a:rPr lang="en-GB" sz="3100" dirty="0"/>
              <a:t>Please ensure that your child is wearing a full school uniform every day including </a:t>
            </a:r>
            <a:r>
              <a:rPr lang="en-GB" sz="3100" b="1" dirty="0"/>
              <a:t>BLACK SHOES</a:t>
            </a:r>
            <a:r>
              <a:rPr lang="en-GB" sz="3100" dirty="0"/>
              <a:t>. </a:t>
            </a:r>
          </a:p>
          <a:p>
            <a:r>
              <a:rPr lang="en-GB" sz="3100" dirty="0"/>
              <a:t>Please ensure your child comes in PE kit on PE days (</a:t>
            </a:r>
            <a:r>
              <a:rPr lang="en-GB" sz="3100" b="1" dirty="0"/>
              <a:t>white t-shirt, black shorts, leggings or track suit, pumps, trainers – no football shirts</a:t>
            </a:r>
            <a:r>
              <a:rPr lang="en-GB" sz="3100" dirty="0"/>
              <a:t>). </a:t>
            </a:r>
          </a:p>
          <a:p>
            <a:r>
              <a:rPr lang="en-GB" sz="3100" dirty="0"/>
              <a:t>Remember: no earrings/watches on PE days (Monday and Thursday). </a:t>
            </a:r>
          </a:p>
        </p:txBody>
      </p:sp>
      <p:pic>
        <p:nvPicPr>
          <p:cNvPr id="4" name="Content Placeholder 7">
            <a:extLst>
              <a:ext uri="{FF2B5EF4-FFF2-40B4-BE49-F238E27FC236}">
                <a16:creationId xmlns:a16="http://schemas.microsoft.com/office/drawing/2014/main" xmlns="" id="{8BCF752F-64F8-1A14-3688-77A4CFD83F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9014"/>
          <a:stretch/>
        </p:blipFill>
        <p:spPr>
          <a:xfrm>
            <a:off x="4136647" y="4380271"/>
            <a:ext cx="7859712" cy="2301939"/>
          </a:xfrm>
          <a:prstGeom prst="rect">
            <a:avLst/>
          </a:prstGeom>
        </p:spPr>
      </p:pic>
    </p:spTree>
    <p:extLst>
      <p:ext uri="{BB962C8B-B14F-4D97-AF65-F5344CB8AC3E}">
        <p14:creationId xmlns:p14="http://schemas.microsoft.com/office/powerpoint/2010/main" val="3162106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review">
            <a:extLst>
              <a:ext uri="{FF2B5EF4-FFF2-40B4-BE49-F238E27FC236}">
                <a16:creationId xmlns:a16="http://schemas.microsoft.com/office/drawing/2014/main" xmlns="" id="{2EAB3698-A7BC-9EF4-37D3-91BDBD98CB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762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8690CC19-75B0-63F3-0895-B4B31E0A0D1E}"/>
              </a:ext>
            </a:extLst>
          </p:cNvPr>
          <p:cNvSpPr>
            <a:spLocks noGrp="1"/>
          </p:cNvSpPr>
          <p:nvPr>
            <p:ph type="title"/>
          </p:nvPr>
        </p:nvSpPr>
        <p:spPr>
          <a:xfrm>
            <a:off x="6434667" y="525518"/>
            <a:ext cx="8596668" cy="1320800"/>
          </a:xfrm>
        </p:spPr>
        <p:txBody>
          <a:bodyPr>
            <a:normAutofit/>
          </a:bodyPr>
          <a:lstStyle/>
          <a:p>
            <a:r>
              <a:rPr lang="en-GB" sz="4800" dirty="0" err="1">
                <a:solidFill>
                  <a:schemeClr val="tx1"/>
                </a:solidFill>
              </a:rPr>
              <a:t>myHappymind</a:t>
            </a:r>
            <a:endParaRPr lang="en-GB" sz="4800" dirty="0">
              <a:solidFill>
                <a:schemeClr val="tx1"/>
              </a:solidFill>
            </a:endParaRPr>
          </a:p>
        </p:txBody>
      </p:sp>
      <p:sp>
        <p:nvSpPr>
          <p:cNvPr id="3" name="Content Placeholder 2">
            <a:extLst>
              <a:ext uri="{FF2B5EF4-FFF2-40B4-BE49-F238E27FC236}">
                <a16:creationId xmlns:a16="http://schemas.microsoft.com/office/drawing/2014/main" xmlns="" id="{E42FA31B-1E3E-8A52-4B3B-3351A0DEB0C9}"/>
              </a:ext>
            </a:extLst>
          </p:cNvPr>
          <p:cNvSpPr>
            <a:spLocks noGrp="1"/>
          </p:cNvSpPr>
          <p:nvPr>
            <p:ph idx="1"/>
          </p:nvPr>
        </p:nvSpPr>
        <p:spPr>
          <a:xfrm>
            <a:off x="6434667" y="1574800"/>
            <a:ext cx="8596668" cy="3880773"/>
          </a:xfrm>
        </p:spPr>
        <p:txBody>
          <a:bodyPr/>
          <a:lstStyle/>
          <a:p>
            <a:r>
              <a:rPr lang="en-GB" dirty="0"/>
              <a:t>Mental health focussed assemblies weekly.</a:t>
            </a:r>
          </a:p>
        </p:txBody>
      </p:sp>
    </p:spTree>
    <p:extLst>
      <p:ext uri="{BB962C8B-B14F-4D97-AF65-F5344CB8AC3E}">
        <p14:creationId xmlns:p14="http://schemas.microsoft.com/office/powerpoint/2010/main" val="3720500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425003"/>
            <a:ext cx="10800433" cy="1293028"/>
          </a:xfrm>
        </p:spPr>
        <p:txBody>
          <a:bodyPr>
            <a:noAutofit/>
          </a:bodyPr>
          <a:lstStyle/>
          <a:p>
            <a:r>
              <a:rPr lang="en-GB" sz="5400" b="1" dirty="0"/>
              <a:t>Park Hill is a compassionate school</a:t>
            </a:r>
          </a:p>
        </p:txBody>
      </p:sp>
      <p:sp>
        <p:nvSpPr>
          <p:cNvPr id="3" name="Content Placeholder 2"/>
          <p:cNvSpPr>
            <a:spLocks noGrp="1"/>
          </p:cNvSpPr>
          <p:nvPr>
            <p:ph idx="1"/>
          </p:nvPr>
        </p:nvSpPr>
        <p:spPr>
          <a:xfrm>
            <a:off x="677334" y="2160589"/>
            <a:ext cx="10063892" cy="3880773"/>
          </a:xfrm>
        </p:spPr>
        <p:txBody>
          <a:bodyPr>
            <a:normAutofit lnSpcReduction="10000"/>
          </a:bodyPr>
          <a:lstStyle/>
          <a:p>
            <a:pPr marL="0" indent="0">
              <a:buNone/>
            </a:pPr>
            <a:r>
              <a:rPr lang="en-GB" sz="4000" dirty="0"/>
              <a:t>What - Promoting compassion in our school</a:t>
            </a:r>
          </a:p>
          <a:p>
            <a:pPr marL="0" indent="0">
              <a:buNone/>
            </a:pPr>
            <a:r>
              <a:rPr lang="en-GB" sz="4000" dirty="0"/>
              <a:t>Who – Staff, pupils, parents</a:t>
            </a:r>
          </a:p>
          <a:p>
            <a:pPr marL="0" indent="0">
              <a:buNone/>
            </a:pPr>
            <a:r>
              <a:rPr lang="en-GB" sz="4000" dirty="0"/>
              <a:t>Why – to make the school a happier, safer place, to keep focus on charity, to encourage good citizenship in children, to promote good behaviour.</a:t>
            </a:r>
          </a:p>
          <a:p>
            <a:pPr marL="0" indent="0" algn="ctr">
              <a:buNone/>
            </a:pPr>
            <a:endParaRPr lang="en-GB" sz="4000" dirty="0"/>
          </a:p>
        </p:txBody>
      </p:sp>
    </p:spTree>
    <p:extLst>
      <p:ext uri="{BB962C8B-B14F-4D97-AF65-F5344CB8AC3E}">
        <p14:creationId xmlns:p14="http://schemas.microsoft.com/office/powerpoint/2010/main" val="300519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30" y="656189"/>
            <a:ext cx="8610600" cy="1293028"/>
          </a:xfrm>
        </p:spPr>
        <p:txBody>
          <a:bodyPr>
            <a:normAutofit/>
          </a:bodyPr>
          <a:lstStyle/>
          <a:p>
            <a:pPr algn="ctr"/>
            <a:r>
              <a:rPr lang="en-GB" b="1" dirty="0"/>
              <a:t>UNICEF Rights Respecting School Award </a:t>
            </a:r>
            <a:br>
              <a:rPr lang="en-GB" b="1" dirty="0"/>
            </a:br>
            <a:endParaRPr lang="en-GB" b="1" dirty="0"/>
          </a:p>
        </p:txBody>
      </p:sp>
      <p:sp>
        <p:nvSpPr>
          <p:cNvPr id="3" name="Content Placeholder 2"/>
          <p:cNvSpPr>
            <a:spLocks noGrp="1"/>
          </p:cNvSpPr>
          <p:nvPr>
            <p:ph idx="1"/>
          </p:nvPr>
        </p:nvSpPr>
        <p:spPr>
          <a:xfrm>
            <a:off x="500130" y="2101756"/>
            <a:ext cx="10820400" cy="4024125"/>
          </a:xfrm>
        </p:spPr>
        <p:txBody>
          <a:bodyPr>
            <a:normAutofit fontScale="77500" lnSpcReduction="20000"/>
          </a:bodyPr>
          <a:lstStyle/>
          <a:p>
            <a:r>
              <a:rPr lang="en-GB" sz="2800" dirty="0"/>
              <a:t>Here at Park Hill, we are a Gold UNICEF Rights Respecting School.  We put the UN Convention for the Rights of the Child (UNCRC) at the heart of our school ethos and culture to improve well-being and develop every child’s talents and abilities to their full potential.  Our children and the school community learn about children’s rights and how to put them into practice every day.   </a:t>
            </a:r>
          </a:p>
          <a:p>
            <a:pPr marL="0" indent="0">
              <a:buNone/>
            </a:pPr>
            <a:r>
              <a:rPr lang="en-GB" sz="2800" dirty="0"/>
              <a:t/>
            </a:r>
            <a:br>
              <a:rPr lang="en-GB" sz="2800" dirty="0"/>
            </a:br>
            <a:endParaRPr lang="en-GB" sz="2800" dirty="0"/>
          </a:p>
          <a:p>
            <a:r>
              <a:rPr lang="en-GB" sz="2800" dirty="0"/>
              <a:t>Each class has learned about the UN Convention for the Rights of the Child (UNCRC) and created a class charter. </a:t>
            </a:r>
            <a:br>
              <a:rPr lang="en-GB" sz="2800" dirty="0"/>
            </a:br>
            <a:endParaRPr lang="en-GB" sz="2800" dirty="0"/>
          </a:p>
          <a:p>
            <a:r>
              <a:rPr lang="en-GB" sz="2800" dirty="0"/>
              <a:t>You can find out more about the UNCRC at </a:t>
            </a:r>
            <a:r>
              <a:rPr lang="en-GB" sz="2800" dirty="0">
                <a:hlinkClick r:id="rId2"/>
              </a:rPr>
              <a:t>https://www.unicef.org.uk/what-we-do/un-convention-child-rights/?gclid=CPHVpv3iqNQCFU0Q0wodS9oCGg&amp;sissr=1</a:t>
            </a:r>
            <a:r>
              <a:rPr lang="en-GB" sz="2800" dirty="0"/>
              <a:t> </a:t>
            </a:r>
            <a:r>
              <a:rPr lang="en-GB" sz="2600" dirty="0"/>
              <a:t> </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520" y="154752"/>
            <a:ext cx="1860195" cy="1947004"/>
          </a:xfrm>
          <a:prstGeom prst="rect">
            <a:avLst/>
          </a:prstGeom>
        </p:spPr>
      </p:pic>
    </p:spTree>
    <p:extLst>
      <p:ext uri="{BB962C8B-B14F-4D97-AF65-F5344CB8AC3E}">
        <p14:creationId xmlns:p14="http://schemas.microsoft.com/office/powerpoint/2010/main" val="2602835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4D04EB6-49FF-96D3-6E5A-514034159D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1624B67-CCB0-B44D-0BC0-6378C60DC5E3}"/>
              </a:ext>
            </a:extLst>
          </p:cNvPr>
          <p:cNvSpPr>
            <a:spLocks noGrp="1"/>
          </p:cNvSpPr>
          <p:nvPr>
            <p:ph idx="1"/>
          </p:nvPr>
        </p:nvSpPr>
        <p:spPr>
          <a:xfrm>
            <a:off x="726413" y="1215706"/>
            <a:ext cx="9481074" cy="4024125"/>
          </a:xfrm>
        </p:spPr>
        <p:txBody>
          <a:bodyPr>
            <a:noAutofit/>
          </a:bodyPr>
          <a:lstStyle/>
          <a:p>
            <a:pPr marL="0" indent="0" algn="ctr">
              <a:buNone/>
            </a:pPr>
            <a:r>
              <a:rPr lang="en-GB" sz="4000" dirty="0"/>
              <a:t>Year 1 and 2 Phonics Workshop</a:t>
            </a:r>
          </a:p>
          <a:p>
            <a:pPr marL="0" indent="0" algn="ctr">
              <a:buNone/>
            </a:pPr>
            <a:endParaRPr lang="en-GB" sz="4000" dirty="0"/>
          </a:p>
          <a:p>
            <a:pPr marL="0" indent="0" algn="ctr">
              <a:buNone/>
            </a:pPr>
            <a:r>
              <a:rPr lang="en-GB" sz="4000" dirty="0"/>
              <a:t>Wednesday 23</a:t>
            </a:r>
            <a:r>
              <a:rPr lang="en-GB" sz="4000" baseline="30000" dirty="0"/>
              <a:t>rd</a:t>
            </a:r>
            <a:r>
              <a:rPr lang="en-GB" sz="4000" dirty="0"/>
              <a:t> September 2026</a:t>
            </a:r>
          </a:p>
          <a:p>
            <a:pPr marL="0" indent="0" algn="ctr">
              <a:buNone/>
            </a:pPr>
            <a:r>
              <a:rPr lang="en-GB" sz="4000" dirty="0" smtClean="0"/>
              <a:t>9am</a:t>
            </a:r>
            <a:endParaRPr lang="en-GB" sz="4000" dirty="0"/>
          </a:p>
        </p:txBody>
      </p:sp>
    </p:spTree>
    <p:extLst>
      <p:ext uri="{BB962C8B-B14F-4D97-AF65-F5344CB8AC3E}">
        <p14:creationId xmlns:p14="http://schemas.microsoft.com/office/powerpoint/2010/main" val="400532231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1351</TotalTime>
  <Words>307</Words>
  <Application>Microsoft Office PowerPoint</Application>
  <PresentationFormat>Widescreen</PresentationFormat>
  <Paragraphs>58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Year 1 Parents/Carers’ Meeting</vt:lpstr>
      <vt:lpstr>Attendance and Punctuality</vt:lpstr>
      <vt:lpstr>Morning Timetable</vt:lpstr>
      <vt:lpstr> Afternoon Timetable</vt:lpstr>
      <vt:lpstr>Phonics</vt:lpstr>
      <vt:lpstr>Writing</vt:lpstr>
      <vt:lpstr>Maths</vt:lpstr>
      <vt:lpstr>Homework</vt:lpstr>
      <vt:lpstr>UNIFORM</vt:lpstr>
      <vt:lpstr>myHappymind</vt:lpstr>
      <vt:lpstr>Park Hill is a compassionate school</vt:lpstr>
      <vt:lpstr>UNICEF Rights Respecting School Award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5 Parents’ Meeting</dc:title>
  <dc:creator>Alana Brown</dc:creator>
  <cp:lastModifiedBy>Fatimah Hussain</cp:lastModifiedBy>
  <cp:revision>96</cp:revision>
  <dcterms:created xsi:type="dcterms:W3CDTF">2016-09-15T13:56:27Z</dcterms:created>
  <dcterms:modified xsi:type="dcterms:W3CDTF">2026-09-09T13:22:10Z</dcterms:modified>
</cp:coreProperties>
</file>