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57" r:id="rId3"/>
    <p:sldId id="265" r:id="rId4"/>
    <p:sldId id="274" r:id="rId5"/>
    <p:sldId id="258" r:id="rId6"/>
    <p:sldId id="278" r:id="rId7"/>
    <p:sldId id="279" r:id="rId8"/>
    <p:sldId id="259" r:id="rId9"/>
    <p:sldId id="260" r:id="rId10"/>
    <p:sldId id="272" r:id="rId11"/>
    <p:sldId id="261" r:id="rId12"/>
    <p:sldId id="262" r:id="rId13"/>
    <p:sldId id="263" r:id="rId14"/>
    <p:sldId id="264" r:id="rId15"/>
    <p:sldId id="266" r:id="rId16"/>
    <p:sldId id="282" r:id="rId17"/>
    <p:sldId id="271" r:id="rId18"/>
    <p:sldId id="268" r:id="rId19"/>
    <p:sldId id="269" r:id="rId20"/>
    <p:sldId id="27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59B945-43BC-4B08-86B7-7C5E002D11C8}" type="datetimeFigureOut">
              <a:rPr lang="en-GB" smtClean="0"/>
              <a:t>03/09/2026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9FDD87-AC89-458C-A211-0E38CA42F9BB}" type="slidenum">
              <a:rPr lang="en-GB" smtClean="0"/>
              <a:t>‹#›</a:t>
            </a:fld>
            <a:endParaRPr lang="en-GB"/>
          </a:p>
        </p:txBody>
      </p:sp>
    </p:spTree>
    <p:extLst>
      <p:ext uri="{BB962C8B-B14F-4D97-AF65-F5344CB8AC3E}">
        <p14:creationId xmlns:p14="http://schemas.microsoft.com/office/powerpoint/2010/main" val="3759024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E9FDD87-AC89-458C-A211-0E38CA42F9BB}" type="slidenum">
              <a:rPr lang="en-GB" smtClean="0"/>
              <a:t>8</a:t>
            </a:fld>
            <a:endParaRPr lang="en-GB"/>
          </a:p>
        </p:txBody>
      </p:sp>
    </p:spTree>
    <p:extLst>
      <p:ext uri="{BB962C8B-B14F-4D97-AF65-F5344CB8AC3E}">
        <p14:creationId xmlns:p14="http://schemas.microsoft.com/office/powerpoint/2010/main" val="2842850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txBody>
            <a:bodyPr/>
            <a:lstStyle/>
            <a:p>
              <a:endParaRPr lang="en-GB"/>
            </a:p>
          </p:txBody>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txBody>
            <a:bodyPr/>
            <a:lstStyle/>
            <a:p>
              <a:endParaRPr lang="en-GB"/>
            </a:p>
          </p:txBody>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txBody>
            <a:bodyPr/>
            <a:lstStyle/>
            <a:p>
              <a:endParaRPr lang="en-GB"/>
            </a:p>
          </p:txBody>
        </p:sp>
      </p:grpSp>
      <p:sp>
        <p:nvSpPr>
          <p:cNvPr id="4" name="Date Placeholder 3"/>
          <p:cNvSpPr>
            <a:spLocks noGrp="1"/>
          </p:cNvSpPr>
          <p:nvPr>
            <p:ph type="dt" sz="half" idx="10"/>
          </p:nvPr>
        </p:nvSpPr>
        <p:spPr>
          <a:xfrm>
            <a:off x="8973319" y="6442524"/>
            <a:ext cx="2743200" cy="365125"/>
          </a:xfrm>
        </p:spPr>
        <p:txBody>
          <a:bodyPr/>
          <a:lstStyle/>
          <a:p>
            <a:fld id="{FFFD62D7-3449-4C15-9BF1-0C1BBFE5E0EF}" type="datetimeFigureOut">
              <a:rPr lang="en-GB" smtClean="0"/>
              <a:t>03/09/2026</a:t>
            </a:fld>
            <a:endParaRPr lang="en-GB"/>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GB"/>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6572EE4B-4268-48D2-9E35-C29AC9643C5A}" type="slidenum">
              <a:rPr lang="en-GB" smtClean="0"/>
              <a:t>‹#›</a:t>
            </a:fld>
            <a:endParaRPr lang="en-GB"/>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txBody>
          <a:bodyPr/>
          <a:lstStyle/>
          <a:p>
            <a:endParaRPr lang="en-GB"/>
          </a:p>
        </p:txBody>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txBody>
            <a:bodyPr/>
            <a:lstStyle/>
            <a:p>
              <a:endParaRPr lang="en-GB"/>
            </a:p>
          </p:txBody>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txBody>
            <a:bodyPr/>
            <a:lstStyle/>
            <a:p>
              <a:endParaRPr lang="en-GB"/>
            </a:p>
          </p:txBody>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028246717"/>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FD62D7-3449-4C15-9BF1-0C1BBFE5E0EF}"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2EE4B-4268-48D2-9E35-C29AC9643C5A}" type="slidenum">
              <a:rPr lang="en-GB" smtClean="0"/>
              <a:t>‹#›</a:t>
            </a:fld>
            <a:endParaRPr lang="en-GB"/>
          </a:p>
        </p:txBody>
      </p:sp>
    </p:spTree>
    <p:extLst>
      <p:ext uri="{BB962C8B-B14F-4D97-AF65-F5344CB8AC3E}">
        <p14:creationId xmlns:p14="http://schemas.microsoft.com/office/powerpoint/2010/main" val="923784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FFFD62D7-3449-4C15-9BF1-0C1BBFE5E0EF}" type="datetimeFigureOut">
              <a:rPr lang="en-GB" smtClean="0"/>
              <a:t>03/09/2026</a:t>
            </a:fld>
            <a:endParaRPr lang="en-GB"/>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GB"/>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6572EE4B-4268-48D2-9E35-C29AC9643C5A}" type="slidenum">
              <a:rPr lang="en-GB" smtClean="0"/>
              <a:t>‹#›</a:t>
            </a:fld>
            <a:endParaRPr lang="en-GB"/>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549006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FFD62D7-3449-4C15-9BF1-0C1BBFE5E0EF}"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572EE4B-4268-48D2-9E35-C29AC9643C5A}" type="slidenum">
              <a:rPr lang="en-GB" smtClean="0"/>
              <a:t>‹#›</a:t>
            </a:fld>
            <a:endParaRPr lang="en-GB"/>
          </a:p>
        </p:txBody>
      </p:sp>
    </p:spTree>
    <p:extLst>
      <p:ext uri="{BB962C8B-B14F-4D97-AF65-F5344CB8AC3E}">
        <p14:creationId xmlns:p14="http://schemas.microsoft.com/office/powerpoint/2010/main" val="367322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FFD62D7-3449-4C15-9BF1-0C1BBFE5E0EF}" type="datetimeFigureOut">
              <a:rPr lang="en-GB" smtClean="0"/>
              <a:t>03/09/2026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572EE4B-4268-48D2-9E35-C29AC9643C5A}" type="slidenum">
              <a:rPr lang="en-GB" smtClean="0"/>
              <a:t>‹#›</a:t>
            </a:fld>
            <a:endParaRPr lang="en-GB"/>
          </a:p>
        </p:txBody>
      </p:sp>
    </p:spTree>
    <p:extLst>
      <p:ext uri="{BB962C8B-B14F-4D97-AF65-F5344CB8AC3E}">
        <p14:creationId xmlns:p14="http://schemas.microsoft.com/office/powerpoint/2010/main" val="1881129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FFD62D7-3449-4C15-9BF1-0C1BBFE5E0EF}" type="datetimeFigureOut">
              <a:rPr lang="en-GB" smtClean="0"/>
              <a:t>03/09/2026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572EE4B-4268-48D2-9E35-C29AC9643C5A}" type="slidenum">
              <a:rPr lang="en-GB" smtClean="0"/>
              <a:t>‹#›</a:t>
            </a:fld>
            <a:endParaRPr lang="en-GB"/>
          </a:p>
        </p:txBody>
      </p:sp>
    </p:spTree>
    <p:extLst>
      <p:ext uri="{BB962C8B-B14F-4D97-AF65-F5344CB8AC3E}">
        <p14:creationId xmlns:p14="http://schemas.microsoft.com/office/powerpoint/2010/main" val="2591199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FFFD62D7-3449-4C15-9BF1-0C1BBFE5E0EF}" type="datetimeFigureOut">
              <a:rPr lang="en-GB" smtClean="0"/>
              <a:t>03/09/2026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572EE4B-4268-48D2-9E35-C29AC9643C5A}" type="slidenum">
              <a:rPr lang="en-GB" smtClean="0"/>
              <a:t>‹#›</a:t>
            </a:fld>
            <a:endParaRPr lang="en-GB"/>
          </a:p>
        </p:txBody>
      </p:sp>
    </p:spTree>
    <p:extLst>
      <p:ext uri="{BB962C8B-B14F-4D97-AF65-F5344CB8AC3E}">
        <p14:creationId xmlns:p14="http://schemas.microsoft.com/office/powerpoint/2010/main" val="805457941"/>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FFFD62D7-3449-4C15-9BF1-0C1BBFE5E0EF}" type="datetimeFigureOut">
              <a:rPr lang="en-GB" smtClean="0"/>
              <a:t>03/09/2026</a:t>
            </a:fld>
            <a:endParaRPr lang="en-GB"/>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GB"/>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6572EE4B-4268-48D2-9E35-C29AC9643C5A}" type="slidenum">
              <a:rPr lang="en-GB" smtClean="0"/>
              <a:t>‹#›</a:t>
            </a:fld>
            <a:endParaRPr lang="en-GB"/>
          </a:p>
        </p:txBody>
      </p:sp>
    </p:spTree>
    <p:extLst>
      <p:ext uri="{BB962C8B-B14F-4D97-AF65-F5344CB8AC3E}">
        <p14:creationId xmlns:p14="http://schemas.microsoft.com/office/powerpoint/2010/main" val="115943551"/>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FFFD62D7-3449-4C15-9BF1-0C1BBFE5E0EF}" type="datetimeFigureOut">
              <a:rPr lang="en-GB" smtClean="0"/>
              <a:t>03/09/2026</a:t>
            </a:fld>
            <a:endParaRPr lang="en-GB"/>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GB"/>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6572EE4B-4268-48D2-9E35-C29AC9643C5A}" type="slidenum">
              <a:rPr lang="en-GB" smtClean="0"/>
              <a:t>‹#›</a:t>
            </a:fld>
            <a:endParaRPr lang="en-GB"/>
          </a:p>
        </p:txBody>
      </p:sp>
    </p:spTree>
    <p:extLst>
      <p:ext uri="{BB962C8B-B14F-4D97-AF65-F5344CB8AC3E}">
        <p14:creationId xmlns:p14="http://schemas.microsoft.com/office/powerpoint/2010/main" val="2832487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FD62D7-3449-4C15-9BF1-0C1BBFE5E0EF}"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72EE4B-4268-48D2-9E35-C29AC9643C5A}" type="slidenum">
              <a:rPr lang="en-GB" smtClean="0"/>
              <a:t>‹#›</a:t>
            </a:fld>
            <a:endParaRPr lang="en-GB"/>
          </a:p>
        </p:txBody>
      </p:sp>
    </p:spTree>
    <p:extLst>
      <p:ext uri="{BB962C8B-B14F-4D97-AF65-F5344CB8AC3E}">
        <p14:creationId xmlns:p14="http://schemas.microsoft.com/office/powerpoint/2010/main" val="337718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FFFD62D7-3449-4C15-9BF1-0C1BBFE5E0EF}" type="datetimeFigureOut">
              <a:rPr lang="en-GB" smtClean="0"/>
              <a:t>03/09/2026</a:t>
            </a:fld>
            <a:endParaRPr lang="en-GB"/>
          </a:p>
        </p:txBody>
      </p:sp>
      <p:sp>
        <p:nvSpPr>
          <p:cNvPr id="5" name="Footer Placeholder 4"/>
          <p:cNvSpPr>
            <a:spLocks noGrp="1"/>
          </p:cNvSpPr>
          <p:nvPr>
            <p:ph type="ftr" sz="quarter" idx="11"/>
          </p:nvPr>
        </p:nvSpPr>
        <p:spPr>
          <a:xfrm>
            <a:off x="2933699" y="6296615"/>
            <a:ext cx="5959577" cy="365125"/>
          </a:xfrm>
        </p:spPr>
        <p:txBody>
          <a:bodyPr/>
          <a:lstStyle/>
          <a:p>
            <a:endParaRPr lang="en-GB"/>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6572EE4B-4268-48D2-9E35-C29AC9643C5A}" type="slidenum">
              <a:rPr lang="en-GB" smtClean="0"/>
              <a:t>‹#›</a:t>
            </a:fld>
            <a:endParaRPr lang="en-GB"/>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5003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txBody>
            <a:bodyPr/>
            <a:lstStyle/>
            <a:p>
              <a:endParaRPr lang="en-GB"/>
            </a:p>
          </p:txBody>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txBody>
            <a:bodyPr/>
            <a:lstStyle/>
            <a:p>
              <a:endParaRPr lang="en-GB"/>
            </a:p>
          </p:txBody>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FFFD62D7-3449-4C15-9BF1-0C1BBFE5E0EF}" type="datetimeFigureOut">
              <a:rPr lang="en-GB" smtClean="0"/>
              <a:t>03/09/2026</a:t>
            </a:fld>
            <a:endParaRPr lang="en-GB"/>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GB"/>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6572EE4B-4268-48D2-9E35-C29AC9643C5A}" type="slidenum">
              <a:rPr lang="en-GB" smtClean="0"/>
              <a:t>‹#›</a:t>
            </a:fld>
            <a:endParaRPr lang="en-GB"/>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93231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5400" dirty="0"/>
              <a:t>Year 6 Parents’</a:t>
            </a:r>
            <a:br>
              <a:rPr lang="en-GB" sz="5400" dirty="0"/>
            </a:br>
            <a:r>
              <a:rPr lang="en-GB" sz="5400" dirty="0"/>
              <a:t>Meeting</a:t>
            </a:r>
            <a:br>
              <a:rPr lang="en-GB" sz="5400" dirty="0"/>
            </a:br>
            <a:r>
              <a:rPr lang="en-GB" sz="5400" dirty="0"/>
              <a:t>2026</a:t>
            </a:r>
          </a:p>
        </p:txBody>
      </p:sp>
      <p:sp>
        <p:nvSpPr>
          <p:cNvPr id="3" name="Subtitle 2"/>
          <p:cNvSpPr>
            <a:spLocks noGrp="1"/>
          </p:cNvSpPr>
          <p:nvPr>
            <p:ph type="subTitle" idx="1"/>
          </p:nvPr>
        </p:nvSpPr>
        <p:spPr/>
        <p:txBody>
          <a:bodyPr/>
          <a:lstStyle/>
          <a:p>
            <a:r>
              <a:rPr lang="en-GB" dirty="0"/>
              <a:t>Park Hill Primary</a:t>
            </a:r>
          </a:p>
        </p:txBody>
      </p:sp>
      <p:sp>
        <p:nvSpPr>
          <p:cNvPr id="4" name="TextBox 3"/>
          <p:cNvSpPr txBox="1"/>
          <p:nvPr/>
        </p:nvSpPr>
        <p:spPr>
          <a:xfrm>
            <a:off x="131805" y="6211330"/>
            <a:ext cx="1581665" cy="369332"/>
          </a:xfrm>
          <a:prstGeom prst="rect">
            <a:avLst/>
          </a:prstGeom>
          <a:noFill/>
        </p:spPr>
        <p:txBody>
          <a:bodyPr wrap="square" rtlCol="0">
            <a:spAutoFit/>
          </a:bodyPr>
          <a:lstStyle/>
          <a:p>
            <a:r>
              <a:rPr lang="en-GB" dirty="0"/>
              <a:t>KK</a:t>
            </a:r>
          </a:p>
        </p:txBody>
      </p:sp>
    </p:spTree>
    <p:extLst>
      <p:ext uri="{BB962C8B-B14F-4D97-AF65-F5344CB8AC3E}">
        <p14:creationId xmlns:p14="http://schemas.microsoft.com/office/powerpoint/2010/main" val="1318466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568345"/>
            <a:ext cx="8770571" cy="894695"/>
          </a:xfrm>
        </p:spPr>
        <p:txBody>
          <a:bodyPr/>
          <a:lstStyle/>
          <a:p>
            <a:r>
              <a:rPr lang="en-GB" dirty="0"/>
              <a:t>Year 6 Team</a:t>
            </a:r>
          </a:p>
        </p:txBody>
      </p:sp>
      <p:sp>
        <p:nvSpPr>
          <p:cNvPr id="3" name="Content Placeholder 2"/>
          <p:cNvSpPr>
            <a:spLocks noGrp="1"/>
          </p:cNvSpPr>
          <p:nvPr>
            <p:ph idx="1"/>
          </p:nvPr>
        </p:nvSpPr>
        <p:spPr>
          <a:xfrm>
            <a:off x="448734" y="2438400"/>
            <a:ext cx="11255538" cy="4236720"/>
          </a:xfrm>
        </p:spPr>
        <p:txBody>
          <a:bodyPr>
            <a:normAutofit/>
          </a:bodyPr>
          <a:lstStyle/>
          <a:p>
            <a:pPr marL="0" indent="0">
              <a:buNone/>
            </a:pPr>
            <a:r>
              <a:rPr lang="en-GB" sz="4000" dirty="0"/>
              <a:t>Miss Marsden and Mrs Tariq - Class Teachers</a:t>
            </a:r>
          </a:p>
          <a:p>
            <a:pPr marL="0" indent="0">
              <a:buNone/>
            </a:pPr>
            <a:r>
              <a:rPr lang="en-GB" sz="4000" dirty="0"/>
              <a:t>Mrs </a:t>
            </a:r>
            <a:r>
              <a:rPr lang="en-GB" sz="4000" dirty="0" err="1"/>
              <a:t>Tanveer</a:t>
            </a:r>
            <a:r>
              <a:rPr lang="en-GB" sz="4000" dirty="0"/>
              <a:t> – Teaching Assistant</a:t>
            </a:r>
          </a:p>
          <a:p>
            <a:pPr marL="0" indent="0">
              <a:buNone/>
            </a:pPr>
            <a:r>
              <a:rPr lang="en-GB" sz="4000" dirty="0"/>
              <a:t>Mr Malcolm – maths group</a:t>
            </a:r>
          </a:p>
          <a:p>
            <a:pPr marL="0" indent="0">
              <a:buNone/>
            </a:pPr>
            <a:r>
              <a:rPr lang="en-GB" sz="4000" dirty="0"/>
              <a:t>Mr Khan &amp; Mrs Gill – Learning Mentors</a:t>
            </a:r>
          </a:p>
          <a:p>
            <a:pPr marL="0" indent="0">
              <a:buNone/>
            </a:pPr>
            <a:r>
              <a:rPr lang="en-GB" sz="4000" dirty="0" err="1"/>
              <a:t>Rukaiya</a:t>
            </a:r>
            <a:r>
              <a:rPr lang="en-GB" sz="4000" dirty="0"/>
              <a:t> &amp; </a:t>
            </a:r>
            <a:r>
              <a:rPr lang="en-GB" sz="4000" dirty="0" err="1"/>
              <a:t>Gazala</a:t>
            </a:r>
            <a:r>
              <a:rPr lang="en-GB" sz="4000" dirty="0"/>
              <a:t>- Supervisors</a:t>
            </a:r>
          </a:p>
        </p:txBody>
      </p:sp>
    </p:spTree>
    <p:extLst>
      <p:ext uri="{BB962C8B-B14F-4D97-AF65-F5344CB8AC3E}">
        <p14:creationId xmlns:p14="http://schemas.microsoft.com/office/powerpoint/2010/main" val="3500900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Attendance and Punctuality</a:t>
            </a:r>
          </a:p>
        </p:txBody>
      </p:sp>
      <p:sp>
        <p:nvSpPr>
          <p:cNvPr id="4" name="Content Placeholder 2"/>
          <p:cNvSpPr>
            <a:spLocks noGrp="1"/>
          </p:cNvSpPr>
          <p:nvPr>
            <p:ph idx="1"/>
          </p:nvPr>
        </p:nvSpPr>
        <p:spPr>
          <a:xfrm>
            <a:off x="525732" y="3124200"/>
            <a:ext cx="11178539" cy="2590800"/>
          </a:xfrm>
        </p:spPr>
        <p:txBody>
          <a:bodyPr>
            <a:noAutofit/>
          </a:bodyPr>
          <a:lstStyle/>
          <a:p>
            <a:r>
              <a:rPr lang="en-GB" sz="4000" dirty="0"/>
              <a:t>Pupils should arrive at 8.45 ready to start at 8.50!</a:t>
            </a:r>
          </a:p>
          <a:p>
            <a:pPr marL="0" indent="0">
              <a:buNone/>
            </a:pPr>
            <a:r>
              <a:rPr lang="en-GB" sz="4000" dirty="0"/>
              <a:t>- 98% at least attendance in a half term</a:t>
            </a:r>
          </a:p>
        </p:txBody>
      </p:sp>
    </p:spTree>
    <p:extLst>
      <p:ext uri="{BB962C8B-B14F-4D97-AF65-F5344CB8AC3E}">
        <p14:creationId xmlns:p14="http://schemas.microsoft.com/office/powerpoint/2010/main" val="543844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568345"/>
            <a:ext cx="8770571" cy="894695"/>
          </a:xfrm>
        </p:spPr>
        <p:txBody>
          <a:bodyPr/>
          <a:lstStyle/>
          <a:p>
            <a:r>
              <a:rPr lang="en-GB" dirty="0"/>
              <a:t>Morning Timetable</a:t>
            </a:r>
          </a:p>
        </p:txBody>
      </p:sp>
      <p:sp>
        <p:nvSpPr>
          <p:cNvPr id="3" name="Content Placeholder 2"/>
          <p:cNvSpPr>
            <a:spLocks noGrp="1"/>
          </p:cNvSpPr>
          <p:nvPr>
            <p:ph idx="1"/>
          </p:nvPr>
        </p:nvSpPr>
        <p:spPr>
          <a:xfrm>
            <a:off x="2933700" y="2438400"/>
            <a:ext cx="8770571" cy="4236720"/>
          </a:xfrm>
        </p:spPr>
        <p:txBody>
          <a:bodyPr>
            <a:normAutofit fontScale="92500" lnSpcReduction="10000"/>
          </a:bodyPr>
          <a:lstStyle/>
          <a:p>
            <a:r>
              <a:rPr lang="en-GB" sz="4000" dirty="0"/>
              <a:t>8.45am – Arrive and early work</a:t>
            </a:r>
          </a:p>
          <a:p>
            <a:r>
              <a:rPr lang="en-GB" sz="4000" dirty="0"/>
              <a:t>9.00am – Assembly</a:t>
            </a:r>
          </a:p>
          <a:p>
            <a:r>
              <a:rPr lang="en-GB" sz="4000" dirty="0"/>
              <a:t>9.10am – Reading</a:t>
            </a:r>
          </a:p>
          <a:p>
            <a:r>
              <a:rPr lang="en-GB" sz="4000" dirty="0"/>
              <a:t>10.10am – Maths</a:t>
            </a:r>
          </a:p>
          <a:p>
            <a:r>
              <a:rPr lang="en-GB" sz="4000" dirty="0"/>
              <a:t>11.10am – Break</a:t>
            </a:r>
          </a:p>
          <a:p>
            <a:r>
              <a:rPr lang="en-GB" sz="4000" dirty="0"/>
              <a:t>11.25am - Writing</a:t>
            </a:r>
          </a:p>
        </p:txBody>
      </p:sp>
      <p:sp>
        <p:nvSpPr>
          <p:cNvPr id="4" name="TextBox 3"/>
          <p:cNvSpPr txBox="1"/>
          <p:nvPr/>
        </p:nvSpPr>
        <p:spPr>
          <a:xfrm>
            <a:off x="90616" y="6343135"/>
            <a:ext cx="667265" cy="369332"/>
          </a:xfrm>
          <a:prstGeom prst="rect">
            <a:avLst/>
          </a:prstGeom>
          <a:noFill/>
        </p:spPr>
        <p:txBody>
          <a:bodyPr wrap="square" rtlCol="0">
            <a:spAutoFit/>
          </a:bodyPr>
          <a:lstStyle/>
          <a:p>
            <a:r>
              <a:rPr lang="en-GB" dirty="0"/>
              <a:t>IM</a:t>
            </a:r>
          </a:p>
        </p:txBody>
      </p:sp>
    </p:spTree>
    <p:extLst>
      <p:ext uri="{BB962C8B-B14F-4D97-AF65-F5344CB8AC3E}">
        <p14:creationId xmlns:p14="http://schemas.microsoft.com/office/powerpoint/2010/main" val="2656348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568345"/>
            <a:ext cx="8770571" cy="894695"/>
          </a:xfrm>
        </p:spPr>
        <p:txBody>
          <a:bodyPr/>
          <a:lstStyle/>
          <a:p>
            <a:r>
              <a:rPr lang="en-GB" dirty="0"/>
              <a:t>Afternoon Timetable</a:t>
            </a:r>
          </a:p>
        </p:txBody>
      </p:sp>
      <p:sp>
        <p:nvSpPr>
          <p:cNvPr id="3" name="Content Placeholder 2"/>
          <p:cNvSpPr>
            <a:spLocks noGrp="1"/>
          </p:cNvSpPr>
          <p:nvPr>
            <p:ph idx="1"/>
          </p:nvPr>
        </p:nvSpPr>
        <p:spPr>
          <a:xfrm>
            <a:off x="2933700" y="2438400"/>
            <a:ext cx="8770571" cy="4236720"/>
          </a:xfrm>
        </p:spPr>
        <p:txBody>
          <a:bodyPr>
            <a:normAutofit/>
          </a:bodyPr>
          <a:lstStyle/>
          <a:p>
            <a:pPr marL="0" indent="0">
              <a:buNone/>
            </a:pPr>
            <a:r>
              <a:rPr lang="en-GB" sz="4000" dirty="0"/>
              <a:t>Monday: science, Music, RHE/PATHS</a:t>
            </a:r>
          </a:p>
          <a:p>
            <a:pPr marL="0" indent="0">
              <a:buNone/>
            </a:pPr>
            <a:r>
              <a:rPr lang="en-GB" sz="4000" dirty="0"/>
              <a:t>Tuesday: Computing, Spanish, RHE/PATHS</a:t>
            </a:r>
          </a:p>
          <a:p>
            <a:pPr marL="0" indent="0">
              <a:buNone/>
            </a:pPr>
            <a:r>
              <a:rPr lang="en-GB" sz="4000" dirty="0"/>
              <a:t>Wednesday: history/ geography, SPAG</a:t>
            </a:r>
          </a:p>
          <a:p>
            <a:pPr marL="0" indent="0">
              <a:buNone/>
            </a:pPr>
            <a:r>
              <a:rPr lang="en-GB" sz="4000" dirty="0"/>
              <a:t>Thursday: RE &amp; PE</a:t>
            </a:r>
          </a:p>
          <a:p>
            <a:pPr marL="0" indent="0">
              <a:buNone/>
            </a:pPr>
            <a:r>
              <a:rPr lang="en-GB" sz="4000" dirty="0"/>
              <a:t>Friday: art/DT &amp; PE</a:t>
            </a:r>
          </a:p>
        </p:txBody>
      </p:sp>
    </p:spTree>
    <p:extLst>
      <p:ext uri="{BB962C8B-B14F-4D97-AF65-F5344CB8AC3E}">
        <p14:creationId xmlns:p14="http://schemas.microsoft.com/office/powerpoint/2010/main" val="3817933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750673" y="345923"/>
            <a:ext cx="8770571" cy="894695"/>
          </a:xfrm>
        </p:spPr>
        <p:txBody>
          <a:bodyPr/>
          <a:lstStyle/>
          <a:p>
            <a:r>
              <a:rPr lang="en-GB" dirty="0"/>
              <a:t>Uniform</a:t>
            </a:r>
          </a:p>
        </p:txBody>
      </p:sp>
      <p:pic>
        <p:nvPicPr>
          <p:cNvPr id="6" name="Picture 5"/>
          <p:cNvPicPr>
            <a:picLocks noChangeAspect="1"/>
          </p:cNvPicPr>
          <p:nvPr/>
        </p:nvPicPr>
        <p:blipFill>
          <a:blip r:embed="rId2"/>
          <a:stretch>
            <a:fillRect/>
          </a:stretch>
        </p:blipFill>
        <p:spPr>
          <a:xfrm>
            <a:off x="1016007" y="1125288"/>
            <a:ext cx="10821765" cy="5617382"/>
          </a:xfrm>
          <a:prstGeom prst="rect">
            <a:avLst/>
          </a:prstGeom>
        </p:spPr>
      </p:pic>
    </p:spTree>
    <p:extLst>
      <p:ext uri="{BB962C8B-B14F-4D97-AF65-F5344CB8AC3E}">
        <p14:creationId xmlns:p14="http://schemas.microsoft.com/office/powerpoint/2010/main" val="3781819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1613" y="1096887"/>
            <a:ext cx="11584017" cy="4153480"/>
          </a:xfrm>
          <a:prstGeom prst="rect">
            <a:avLst/>
          </a:prstGeom>
        </p:spPr>
      </p:pic>
    </p:spTree>
    <p:extLst>
      <p:ext uri="{BB962C8B-B14F-4D97-AF65-F5344CB8AC3E}">
        <p14:creationId xmlns:p14="http://schemas.microsoft.com/office/powerpoint/2010/main" val="4187968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Year 6 Humanities Units of Work</a:t>
            </a:r>
          </a:p>
        </p:txBody>
      </p:sp>
      <p:sp>
        <p:nvSpPr>
          <p:cNvPr id="3" name="Content Placeholder 2"/>
          <p:cNvSpPr>
            <a:spLocks noGrp="1"/>
          </p:cNvSpPr>
          <p:nvPr>
            <p:ph idx="1"/>
          </p:nvPr>
        </p:nvSpPr>
        <p:spPr/>
        <p:txBody>
          <a:bodyPr>
            <a:noAutofit/>
          </a:bodyPr>
          <a:lstStyle/>
          <a:p>
            <a:r>
              <a:rPr lang="en-GB" sz="2800" dirty="0"/>
              <a:t>Autumn 1: Where in the World is Kensuke’s Kingdom?</a:t>
            </a:r>
          </a:p>
          <a:p>
            <a:r>
              <a:rPr lang="en-GB" sz="2800" dirty="0"/>
              <a:t>Autumn 2: World War Two</a:t>
            </a:r>
          </a:p>
          <a:p>
            <a:r>
              <a:rPr lang="en-GB" sz="2800" dirty="0"/>
              <a:t>Spring 1: How are mountains formed?</a:t>
            </a:r>
          </a:p>
          <a:p>
            <a:r>
              <a:rPr lang="en-GB" sz="2800" dirty="0"/>
              <a:t>Spring 2: SATs preparation</a:t>
            </a:r>
          </a:p>
          <a:p>
            <a:r>
              <a:rPr lang="en-GB" sz="2800" dirty="0">
                <a:solidFill>
                  <a:srgbClr val="FF0000"/>
                </a:solidFill>
              </a:rPr>
              <a:t>Summer 1: The Islamic Golden Age </a:t>
            </a:r>
          </a:p>
          <a:p>
            <a:r>
              <a:rPr lang="en-GB" sz="2800" dirty="0"/>
              <a:t>Summer 2: Norfolk</a:t>
            </a:r>
          </a:p>
        </p:txBody>
      </p:sp>
    </p:spTree>
    <p:extLst>
      <p:ext uri="{BB962C8B-B14F-4D97-AF65-F5344CB8AC3E}">
        <p14:creationId xmlns:p14="http://schemas.microsoft.com/office/powerpoint/2010/main" val="4097489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English: Writing genres</a:t>
            </a:r>
          </a:p>
        </p:txBody>
      </p:sp>
      <p:sp>
        <p:nvSpPr>
          <p:cNvPr id="3" name="Content Placeholder 2"/>
          <p:cNvSpPr>
            <a:spLocks noGrp="1"/>
          </p:cNvSpPr>
          <p:nvPr>
            <p:ph idx="1"/>
          </p:nvPr>
        </p:nvSpPr>
        <p:spPr>
          <a:xfrm>
            <a:off x="1287781" y="2438400"/>
            <a:ext cx="4770120" cy="3651504"/>
          </a:xfrm>
        </p:spPr>
        <p:txBody>
          <a:bodyPr>
            <a:noAutofit/>
          </a:bodyPr>
          <a:lstStyle/>
          <a:p>
            <a:r>
              <a:rPr lang="en-GB" sz="3600" dirty="0"/>
              <a:t>Narrative and descriptive pieces</a:t>
            </a:r>
          </a:p>
          <a:p>
            <a:r>
              <a:rPr lang="en-GB" sz="3600" dirty="0"/>
              <a:t>Letters</a:t>
            </a:r>
          </a:p>
          <a:p>
            <a:r>
              <a:rPr lang="en-GB" sz="3600" dirty="0"/>
              <a:t>Diaries</a:t>
            </a:r>
          </a:p>
          <a:p>
            <a:r>
              <a:rPr lang="en-GB" sz="3600" dirty="0"/>
              <a:t>Newspaper reports</a:t>
            </a:r>
          </a:p>
          <a:p>
            <a:endParaRPr lang="en-GB" sz="2400" dirty="0"/>
          </a:p>
        </p:txBody>
      </p:sp>
      <p:sp>
        <p:nvSpPr>
          <p:cNvPr id="4" name="Content Placeholder 2"/>
          <p:cNvSpPr txBox="1">
            <a:spLocks/>
          </p:cNvSpPr>
          <p:nvPr/>
        </p:nvSpPr>
        <p:spPr>
          <a:xfrm>
            <a:off x="6934151" y="2493264"/>
            <a:ext cx="4770120" cy="3651504"/>
          </a:xfrm>
          <a:prstGeom prst="rect">
            <a:avLst/>
          </a:prstGeom>
        </p:spPr>
        <p:txBody>
          <a:bodyPr vert="horz" lIns="91440" tIns="45720" rIns="91440" bIns="45720" rtlCol="0">
            <a:no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GB" sz="4000" dirty="0"/>
              <a:t>Guides</a:t>
            </a:r>
          </a:p>
          <a:p>
            <a:r>
              <a:rPr lang="en-GB" sz="4000" dirty="0"/>
              <a:t>Reports</a:t>
            </a:r>
          </a:p>
          <a:p>
            <a:r>
              <a:rPr lang="en-GB" sz="4000" dirty="0"/>
              <a:t>Arguments</a:t>
            </a:r>
          </a:p>
          <a:p>
            <a:r>
              <a:rPr lang="en-GB" sz="4000" dirty="0"/>
              <a:t>Poetry</a:t>
            </a:r>
          </a:p>
          <a:p>
            <a:endParaRPr lang="en-GB" sz="2400" dirty="0"/>
          </a:p>
        </p:txBody>
      </p:sp>
    </p:spTree>
    <p:extLst>
      <p:ext uri="{BB962C8B-B14F-4D97-AF65-F5344CB8AC3E}">
        <p14:creationId xmlns:p14="http://schemas.microsoft.com/office/powerpoint/2010/main" val="2997332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English: Reading texts</a:t>
            </a:r>
          </a:p>
        </p:txBody>
      </p:sp>
      <p:sp>
        <p:nvSpPr>
          <p:cNvPr id="4" name="Content Placeholder 2"/>
          <p:cNvSpPr txBox="1">
            <a:spLocks/>
          </p:cNvSpPr>
          <p:nvPr/>
        </p:nvSpPr>
        <p:spPr>
          <a:xfrm>
            <a:off x="2933700" y="2540157"/>
            <a:ext cx="8871438" cy="3651504"/>
          </a:xfrm>
          <a:prstGeom prst="rect">
            <a:avLst/>
          </a:prstGeom>
        </p:spPr>
        <p:txBody>
          <a:bodyPr vert="horz" lIns="91440" tIns="45720" rIns="91440" bIns="45720" rtlCol="0">
            <a:no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GB" sz="4000" dirty="0"/>
              <a:t>Macbeth and Hamlet: Shakespeare</a:t>
            </a:r>
          </a:p>
          <a:p>
            <a:r>
              <a:rPr lang="en-GB" sz="4000" dirty="0" err="1"/>
              <a:t>Brightstorm</a:t>
            </a:r>
            <a:r>
              <a:rPr lang="en-GB" sz="4000" dirty="0"/>
              <a:t>: Vashti Hardy</a:t>
            </a:r>
          </a:p>
          <a:p>
            <a:r>
              <a:rPr lang="en-GB" sz="4000" dirty="0"/>
              <a:t>Kensuke’s Kingdom: Michael </a:t>
            </a:r>
            <a:r>
              <a:rPr lang="en-GB" sz="4000" dirty="0" err="1"/>
              <a:t>Morpurgo</a:t>
            </a:r>
            <a:endParaRPr lang="en-GB" sz="4000" dirty="0"/>
          </a:p>
          <a:p>
            <a:r>
              <a:rPr lang="en-GB" sz="4000" dirty="0"/>
              <a:t>Goodnight Mr Tom: Michelle </a:t>
            </a:r>
            <a:r>
              <a:rPr lang="en-GB" sz="4000" dirty="0" err="1"/>
              <a:t>Magorian</a:t>
            </a:r>
            <a:endParaRPr lang="en-GB" sz="4000" dirty="0"/>
          </a:p>
          <a:p>
            <a:endParaRPr lang="en-GB" sz="2400" dirty="0"/>
          </a:p>
        </p:txBody>
      </p:sp>
    </p:spTree>
    <p:extLst>
      <p:ext uri="{BB962C8B-B14F-4D97-AF65-F5344CB8AC3E}">
        <p14:creationId xmlns:p14="http://schemas.microsoft.com/office/powerpoint/2010/main" val="2383022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Book Banding</a:t>
            </a:r>
          </a:p>
        </p:txBody>
      </p:sp>
      <p:sp>
        <p:nvSpPr>
          <p:cNvPr id="6" name="TextBox 5"/>
          <p:cNvSpPr txBox="1"/>
          <p:nvPr/>
        </p:nvSpPr>
        <p:spPr>
          <a:xfrm>
            <a:off x="1120140" y="3291840"/>
            <a:ext cx="10195560" cy="1015663"/>
          </a:xfrm>
          <a:prstGeom prst="rect">
            <a:avLst/>
          </a:prstGeom>
          <a:noFill/>
        </p:spPr>
        <p:txBody>
          <a:bodyPr wrap="square" rtlCol="0">
            <a:spAutoFit/>
          </a:bodyPr>
          <a:lstStyle/>
          <a:p>
            <a:r>
              <a:rPr lang="en-GB" sz="6000" dirty="0"/>
              <a:t>Dark Blue </a:t>
            </a:r>
            <a:r>
              <a:rPr lang="en-GB" sz="6000" dirty="0">
                <a:sym typeface="Wingdings" panose="05000000000000000000" pitchFamily="2" charset="2"/>
              </a:rPr>
              <a:t> Dark Red  Black</a:t>
            </a:r>
            <a:endParaRPr lang="en-GB" sz="6000" dirty="0"/>
          </a:p>
        </p:txBody>
      </p:sp>
    </p:spTree>
    <p:extLst>
      <p:ext uri="{BB962C8B-B14F-4D97-AF65-F5344CB8AC3E}">
        <p14:creationId xmlns:p14="http://schemas.microsoft.com/office/powerpoint/2010/main" val="3621738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Maths Units Covered</a:t>
            </a:r>
          </a:p>
        </p:txBody>
      </p:sp>
      <p:sp>
        <p:nvSpPr>
          <p:cNvPr id="4" name="Content Placeholder 2"/>
          <p:cNvSpPr>
            <a:spLocks noGrp="1"/>
          </p:cNvSpPr>
          <p:nvPr>
            <p:ph idx="1"/>
          </p:nvPr>
        </p:nvSpPr>
        <p:spPr>
          <a:xfrm>
            <a:off x="2933700" y="2301240"/>
            <a:ext cx="4770120" cy="3651504"/>
          </a:xfrm>
        </p:spPr>
        <p:txBody>
          <a:bodyPr>
            <a:noAutofit/>
          </a:bodyPr>
          <a:lstStyle/>
          <a:p>
            <a:r>
              <a:rPr lang="en-GB" sz="3600" dirty="0"/>
              <a:t>Number</a:t>
            </a:r>
          </a:p>
          <a:p>
            <a:r>
              <a:rPr lang="en-GB" sz="3600" dirty="0"/>
              <a:t>Measures</a:t>
            </a:r>
          </a:p>
          <a:p>
            <a:r>
              <a:rPr lang="en-GB" sz="3600" dirty="0"/>
              <a:t>Statistics</a:t>
            </a:r>
          </a:p>
          <a:p>
            <a:r>
              <a:rPr lang="en-GB" sz="3600" dirty="0"/>
              <a:t>Geometry</a:t>
            </a:r>
          </a:p>
          <a:p>
            <a:r>
              <a:rPr lang="en-GB" sz="3600" dirty="0"/>
              <a:t>Ratio</a:t>
            </a:r>
          </a:p>
          <a:p>
            <a:r>
              <a:rPr lang="en-GB" sz="3600" dirty="0"/>
              <a:t>Algebra</a:t>
            </a:r>
          </a:p>
          <a:p>
            <a:endParaRPr lang="en-GB" sz="2400" dirty="0"/>
          </a:p>
        </p:txBody>
      </p:sp>
    </p:spTree>
    <p:extLst>
      <p:ext uri="{BB962C8B-B14F-4D97-AF65-F5344CB8AC3E}">
        <p14:creationId xmlns:p14="http://schemas.microsoft.com/office/powerpoint/2010/main" val="3333659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Homework</a:t>
            </a:r>
          </a:p>
        </p:txBody>
      </p:sp>
      <p:sp>
        <p:nvSpPr>
          <p:cNvPr id="4" name="Content Placeholder 2"/>
          <p:cNvSpPr>
            <a:spLocks noGrp="1"/>
          </p:cNvSpPr>
          <p:nvPr>
            <p:ph idx="1"/>
          </p:nvPr>
        </p:nvSpPr>
        <p:spPr>
          <a:xfrm>
            <a:off x="2933699" y="2301240"/>
            <a:ext cx="8770571" cy="3651504"/>
          </a:xfrm>
        </p:spPr>
        <p:txBody>
          <a:bodyPr>
            <a:noAutofit/>
          </a:bodyPr>
          <a:lstStyle/>
          <a:p>
            <a:r>
              <a:rPr lang="en-GB" sz="3600" dirty="0"/>
              <a:t>Reading: daily</a:t>
            </a:r>
          </a:p>
          <a:p>
            <a:r>
              <a:rPr lang="en-GB" sz="3600" dirty="0"/>
              <a:t>Reading diaries: 5 entries on a </a:t>
            </a:r>
            <a:r>
              <a:rPr lang="en-GB" sz="3600" b="1" dirty="0"/>
              <a:t>Thursday</a:t>
            </a:r>
          </a:p>
          <a:p>
            <a:r>
              <a:rPr lang="en-GB" sz="3600" dirty="0"/>
              <a:t>Spellings: test on </a:t>
            </a:r>
            <a:r>
              <a:rPr lang="en-GB" sz="3600" b="1" dirty="0"/>
              <a:t>Tuesday</a:t>
            </a:r>
          </a:p>
          <a:p>
            <a:r>
              <a:rPr lang="en-GB" sz="3600" dirty="0"/>
              <a:t>English and Maths: </a:t>
            </a:r>
            <a:r>
              <a:rPr lang="en-GB" sz="3600" b="1" dirty="0"/>
              <a:t>Friday </a:t>
            </a:r>
            <a:r>
              <a:rPr lang="en-GB" sz="3600" dirty="0"/>
              <a:t>to </a:t>
            </a:r>
            <a:r>
              <a:rPr lang="en-GB" sz="3600" b="1" dirty="0"/>
              <a:t>Wednesday</a:t>
            </a:r>
          </a:p>
        </p:txBody>
      </p:sp>
    </p:spTree>
    <p:extLst>
      <p:ext uri="{BB962C8B-B14F-4D97-AF65-F5344CB8AC3E}">
        <p14:creationId xmlns:p14="http://schemas.microsoft.com/office/powerpoint/2010/main" val="68970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Benefits of Reading For Pleasure</a:t>
            </a:r>
          </a:p>
        </p:txBody>
      </p:sp>
      <p:sp>
        <p:nvSpPr>
          <p:cNvPr id="4" name="Content Placeholder 2"/>
          <p:cNvSpPr>
            <a:spLocks noGrp="1"/>
          </p:cNvSpPr>
          <p:nvPr>
            <p:ph idx="1"/>
          </p:nvPr>
        </p:nvSpPr>
        <p:spPr>
          <a:xfrm>
            <a:off x="320041" y="2301240"/>
            <a:ext cx="11384230" cy="3651504"/>
          </a:xfrm>
        </p:spPr>
        <p:txBody>
          <a:bodyPr>
            <a:noAutofit/>
          </a:bodyPr>
          <a:lstStyle/>
          <a:p>
            <a:pPr marL="0" indent="0">
              <a:buNone/>
            </a:pPr>
            <a:r>
              <a:rPr lang="en-GB" sz="2800" dirty="0"/>
              <a:t>Evidence Shows:</a:t>
            </a:r>
          </a:p>
          <a:p>
            <a:r>
              <a:rPr lang="en-GB" sz="2800" dirty="0"/>
              <a:t>Positive relationship between reading enjoyment and attainment</a:t>
            </a:r>
          </a:p>
          <a:p>
            <a:r>
              <a:rPr lang="en-GB" sz="2800" dirty="0"/>
              <a:t>Positive link between positive attitudes towards reading and scoring well in assessments</a:t>
            </a:r>
          </a:p>
          <a:p>
            <a:r>
              <a:rPr lang="en-GB" sz="2800" dirty="0"/>
              <a:t>Reading for pleasure has positive emotional and social consequences</a:t>
            </a:r>
          </a:p>
          <a:p>
            <a:r>
              <a:rPr lang="en-GB" sz="2800" dirty="0"/>
              <a:t>Reading enjoyment is one of the most important factors for educational success</a:t>
            </a:r>
            <a:endParaRPr lang="en-GB" sz="1800" dirty="0"/>
          </a:p>
        </p:txBody>
      </p:sp>
    </p:spTree>
    <p:extLst>
      <p:ext uri="{BB962C8B-B14F-4D97-AF65-F5344CB8AC3E}">
        <p14:creationId xmlns:p14="http://schemas.microsoft.com/office/powerpoint/2010/main" val="3914161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UNICEF: Rights Respecting School Gold</a:t>
            </a:r>
          </a:p>
        </p:txBody>
      </p:sp>
      <p:sp>
        <p:nvSpPr>
          <p:cNvPr id="4" name="Content Placeholder 2"/>
          <p:cNvSpPr>
            <a:spLocks noGrp="1"/>
          </p:cNvSpPr>
          <p:nvPr>
            <p:ph idx="1"/>
          </p:nvPr>
        </p:nvSpPr>
        <p:spPr>
          <a:xfrm>
            <a:off x="525732" y="2423160"/>
            <a:ext cx="11178539" cy="3291840"/>
          </a:xfrm>
        </p:spPr>
        <p:txBody>
          <a:bodyPr>
            <a:noAutofit/>
          </a:bodyPr>
          <a:lstStyle/>
          <a:p>
            <a:pPr marL="0" indent="0">
              <a:buNone/>
            </a:pPr>
            <a:r>
              <a:rPr lang="en-GB" sz="3600" dirty="0"/>
              <a:t>We will be putting the UN Convention for the Rights of the Child (UNCRC) at the heart of our school ethos and culture to improve well-being and develop every child’s talents and abilities to their full potential.  Our children and the school community will learn about children’s rights and how to put them into practice every day.</a:t>
            </a:r>
            <a:endParaRPr lang="en-GB" sz="2400" dirty="0"/>
          </a:p>
        </p:txBody>
      </p:sp>
    </p:spTree>
    <p:extLst>
      <p:ext uri="{BB962C8B-B14F-4D97-AF65-F5344CB8AC3E}">
        <p14:creationId xmlns:p14="http://schemas.microsoft.com/office/powerpoint/2010/main" val="2908236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My Happy Mind</a:t>
            </a:r>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700645" y="1348703"/>
            <a:ext cx="10691494" cy="5106258"/>
          </a:xfrm>
          <a:prstGeom prst="rect">
            <a:avLst/>
          </a:prstGeom>
        </p:spPr>
      </p:pic>
    </p:spTree>
    <p:extLst>
      <p:ext uri="{BB962C8B-B14F-4D97-AF65-F5344CB8AC3E}">
        <p14:creationId xmlns:p14="http://schemas.microsoft.com/office/powerpoint/2010/main" val="2556368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SATs 2027</a:t>
            </a:r>
          </a:p>
        </p:txBody>
      </p:sp>
      <p:sp>
        <p:nvSpPr>
          <p:cNvPr id="4" name="Content Placeholder 2"/>
          <p:cNvSpPr>
            <a:spLocks noGrp="1"/>
          </p:cNvSpPr>
          <p:nvPr>
            <p:ph idx="1"/>
          </p:nvPr>
        </p:nvSpPr>
        <p:spPr>
          <a:xfrm>
            <a:off x="525732" y="2423160"/>
            <a:ext cx="11178539" cy="3291840"/>
          </a:xfrm>
        </p:spPr>
        <p:txBody>
          <a:bodyPr>
            <a:noAutofit/>
          </a:bodyPr>
          <a:lstStyle/>
          <a:p>
            <a:r>
              <a:rPr lang="en-GB" sz="3600" dirty="0"/>
              <a:t>Scheduled for the week of the 10</a:t>
            </a:r>
            <a:r>
              <a:rPr lang="en-GB" sz="3600" baseline="30000" dirty="0"/>
              <a:t>th</a:t>
            </a:r>
            <a:r>
              <a:rPr lang="en-GB" sz="3600" dirty="0"/>
              <a:t> May 2027</a:t>
            </a:r>
          </a:p>
          <a:p>
            <a:r>
              <a:rPr lang="en-GB" sz="3600" dirty="0"/>
              <a:t>Tests in Reading, </a:t>
            </a:r>
            <a:r>
              <a:rPr lang="en-GB" sz="3600" dirty="0" err="1"/>
              <a:t>SPaG</a:t>
            </a:r>
            <a:r>
              <a:rPr lang="en-GB" sz="3600" dirty="0"/>
              <a:t> and Maths</a:t>
            </a:r>
          </a:p>
          <a:p>
            <a:r>
              <a:rPr lang="en-GB" sz="3600" dirty="0"/>
              <a:t>Writing is assessed by teachers and moderated</a:t>
            </a:r>
          </a:p>
          <a:p>
            <a:r>
              <a:rPr lang="en-GB" sz="3600" dirty="0"/>
              <a:t>SATs meeting in Spring to give more detailed information</a:t>
            </a:r>
          </a:p>
          <a:p>
            <a:endParaRPr lang="en-GB" sz="2400" dirty="0"/>
          </a:p>
        </p:txBody>
      </p:sp>
    </p:spTree>
    <p:extLst>
      <p:ext uri="{BB962C8B-B14F-4D97-AF65-F5344CB8AC3E}">
        <p14:creationId xmlns:p14="http://schemas.microsoft.com/office/powerpoint/2010/main" val="2759978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Online safety: an increasing priority</a:t>
            </a:r>
          </a:p>
        </p:txBody>
      </p:sp>
      <p:sp>
        <p:nvSpPr>
          <p:cNvPr id="4" name="Content Placeholder 2"/>
          <p:cNvSpPr>
            <a:spLocks noGrp="1"/>
          </p:cNvSpPr>
          <p:nvPr>
            <p:ph idx="1"/>
          </p:nvPr>
        </p:nvSpPr>
        <p:spPr>
          <a:xfrm>
            <a:off x="525732" y="2423160"/>
            <a:ext cx="11178539" cy="3745820"/>
          </a:xfrm>
        </p:spPr>
        <p:txBody>
          <a:bodyPr>
            <a:noAutofit/>
          </a:bodyPr>
          <a:lstStyle/>
          <a:p>
            <a:pPr marL="0" indent="0">
              <a:buNone/>
            </a:pPr>
            <a:r>
              <a:rPr lang="en-GB" sz="2400" dirty="0"/>
              <a:t>Technology provides opportunities for:</a:t>
            </a:r>
          </a:p>
          <a:p>
            <a:pPr marL="0" indent="0">
              <a:buNone/>
            </a:pPr>
            <a:r>
              <a:rPr lang="en-GB" sz="2400" dirty="0"/>
              <a:t>	Learning</a:t>
            </a:r>
          </a:p>
          <a:p>
            <a:pPr marL="0" indent="0">
              <a:buNone/>
            </a:pPr>
            <a:r>
              <a:rPr lang="en-GB" sz="2400" dirty="0"/>
              <a:t>	Fun</a:t>
            </a:r>
          </a:p>
          <a:p>
            <a:pPr marL="0" indent="0">
              <a:buNone/>
            </a:pPr>
            <a:r>
              <a:rPr lang="en-GB" sz="2400" dirty="0"/>
              <a:t>	Friendship</a:t>
            </a:r>
          </a:p>
          <a:p>
            <a:pPr marL="0" indent="0">
              <a:buNone/>
            </a:pPr>
            <a:r>
              <a:rPr lang="en-GB" sz="2400" dirty="0"/>
              <a:t>When online, however, children are more at risk of being involved in </a:t>
            </a:r>
          </a:p>
          <a:p>
            <a:pPr marL="0" indent="0">
              <a:buNone/>
            </a:pPr>
            <a:r>
              <a:rPr lang="en-GB" sz="2400" dirty="0"/>
              <a:t>	Bullying</a:t>
            </a:r>
          </a:p>
          <a:p>
            <a:pPr marL="0" indent="0">
              <a:buNone/>
            </a:pPr>
            <a:r>
              <a:rPr lang="en-GB" sz="2400" dirty="0"/>
              <a:t>	Grooming &amp; exploitation</a:t>
            </a:r>
          </a:p>
          <a:p>
            <a:pPr marL="0" indent="0">
              <a:buNone/>
            </a:pPr>
            <a:r>
              <a:rPr lang="en-GB" sz="2400" dirty="0"/>
              <a:t>	Showing negative behaviours towards others</a:t>
            </a:r>
          </a:p>
        </p:txBody>
      </p:sp>
    </p:spTree>
    <p:extLst>
      <p:ext uri="{BB962C8B-B14F-4D97-AF65-F5344CB8AC3E}">
        <p14:creationId xmlns:p14="http://schemas.microsoft.com/office/powerpoint/2010/main" val="3576784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Online safety: what does the school do?</a:t>
            </a:r>
          </a:p>
        </p:txBody>
      </p:sp>
      <p:sp>
        <p:nvSpPr>
          <p:cNvPr id="4" name="Content Placeholder 2"/>
          <p:cNvSpPr>
            <a:spLocks noGrp="1"/>
          </p:cNvSpPr>
          <p:nvPr>
            <p:ph idx="1"/>
          </p:nvPr>
        </p:nvSpPr>
        <p:spPr>
          <a:xfrm>
            <a:off x="525732" y="2423160"/>
            <a:ext cx="11178539" cy="3745820"/>
          </a:xfrm>
        </p:spPr>
        <p:txBody>
          <a:bodyPr>
            <a:noAutofit/>
          </a:bodyPr>
          <a:lstStyle/>
          <a:p>
            <a:r>
              <a:rPr lang="en-GB" sz="2400" dirty="0"/>
              <a:t>Promote positive use of technology/internet</a:t>
            </a:r>
          </a:p>
          <a:p>
            <a:r>
              <a:rPr lang="en-GB" sz="2400" dirty="0"/>
              <a:t>Deliver lessons in online safety through </a:t>
            </a:r>
            <a:r>
              <a:rPr lang="en-GB" sz="2400" dirty="0" err="1"/>
              <a:t>ProjectEVOLVE</a:t>
            </a:r>
            <a:r>
              <a:rPr lang="en-GB" sz="2400" dirty="0"/>
              <a:t> and RHE lessons</a:t>
            </a:r>
          </a:p>
          <a:p>
            <a:r>
              <a:rPr lang="en-GB" sz="2400" dirty="0"/>
              <a:t>Address online safety issues as they arrive</a:t>
            </a:r>
          </a:p>
          <a:p>
            <a:r>
              <a:rPr lang="en-GB" sz="2400" dirty="0"/>
              <a:t>Provide advice to pupils and parents about staying safe online</a:t>
            </a:r>
          </a:p>
          <a:p>
            <a:r>
              <a:rPr lang="en-GB" sz="2400" dirty="0"/>
              <a:t>Signposts to other sources of information</a:t>
            </a:r>
          </a:p>
          <a:p>
            <a:r>
              <a:rPr lang="en-GB" sz="2400" dirty="0"/>
              <a:t>Technical solutions</a:t>
            </a:r>
          </a:p>
        </p:txBody>
      </p:sp>
    </p:spTree>
    <p:extLst>
      <p:ext uri="{BB962C8B-B14F-4D97-AF65-F5344CB8AC3E}">
        <p14:creationId xmlns:p14="http://schemas.microsoft.com/office/powerpoint/2010/main" val="27153217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Online safety: how parents can support children</a:t>
            </a:r>
          </a:p>
        </p:txBody>
      </p:sp>
      <p:sp>
        <p:nvSpPr>
          <p:cNvPr id="4" name="Content Placeholder 2"/>
          <p:cNvSpPr>
            <a:spLocks noGrp="1"/>
          </p:cNvSpPr>
          <p:nvPr>
            <p:ph idx="1"/>
          </p:nvPr>
        </p:nvSpPr>
        <p:spPr>
          <a:xfrm>
            <a:off x="525732" y="2423160"/>
            <a:ext cx="11178539" cy="3745820"/>
          </a:xfrm>
        </p:spPr>
        <p:txBody>
          <a:bodyPr>
            <a:noAutofit/>
          </a:bodyPr>
          <a:lstStyle/>
          <a:p>
            <a:r>
              <a:rPr lang="en-GB" sz="2400" dirty="0"/>
              <a:t>Talk to your child about how they use the internet</a:t>
            </a:r>
          </a:p>
          <a:p>
            <a:r>
              <a:rPr lang="en-GB" sz="2400" dirty="0"/>
              <a:t>Ensure you know what their online activities are:</a:t>
            </a:r>
          </a:p>
          <a:p>
            <a:pPr lvl="1"/>
            <a:r>
              <a:rPr lang="en-GB" sz="2200" dirty="0"/>
              <a:t>How age appropriate are games?</a:t>
            </a:r>
          </a:p>
          <a:p>
            <a:pPr lvl="1"/>
            <a:r>
              <a:rPr lang="en-GB" sz="2200" dirty="0"/>
              <a:t>What are they watching on YouTube?</a:t>
            </a:r>
          </a:p>
          <a:p>
            <a:pPr lvl="1"/>
            <a:r>
              <a:rPr lang="en-GB" sz="2200" dirty="0"/>
              <a:t>Which networks are they part of?</a:t>
            </a:r>
          </a:p>
          <a:p>
            <a:pPr marL="320040" lvl="1" indent="0">
              <a:buNone/>
            </a:pPr>
            <a:r>
              <a:rPr lang="en-GB" sz="2200" dirty="0"/>
              <a:t>Consider limiting the amount of time children remain online per day</a:t>
            </a:r>
          </a:p>
        </p:txBody>
      </p:sp>
    </p:spTree>
    <p:extLst>
      <p:ext uri="{BB962C8B-B14F-4D97-AF65-F5344CB8AC3E}">
        <p14:creationId xmlns:p14="http://schemas.microsoft.com/office/powerpoint/2010/main" val="1009332550"/>
      </p:ext>
    </p:extLst>
  </p:cSld>
  <p:clrMapOvr>
    <a:masterClrMapping/>
  </p:clrMapOvr>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TM10001104[[fn=Feathered]]</Template>
  <TotalTime>569</TotalTime>
  <Words>568</Words>
  <Application>Microsoft Office PowerPoint</Application>
  <PresentationFormat>Widescreen</PresentationFormat>
  <Paragraphs>100</Paragraphs>
  <Slides>20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Calibri</vt:lpstr>
      <vt:lpstr>Century Schoolbook</vt:lpstr>
      <vt:lpstr>Corbel</vt:lpstr>
      <vt:lpstr>Wingdings</vt:lpstr>
      <vt:lpstr>Feathered</vt:lpstr>
      <vt:lpstr>Year 6 Parents’ Meeting 2026</vt:lpstr>
      <vt:lpstr>Year 6 Team</vt:lpstr>
      <vt:lpstr>Attendance and Punctuality</vt:lpstr>
      <vt:lpstr>Morning Timetable</vt:lpstr>
      <vt:lpstr>Afternoon Timetable</vt:lpstr>
      <vt:lpstr>Uniform</vt:lpstr>
      <vt:lpstr>PowerPoint Presentation</vt:lpstr>
      <vt:lpstr>Year 6 Humanities Units of Work</vt:lpstr>
      <vt:lpstr>English: Writing genres</vt:lpstr>
      <vt:lpstr>English: Reading texts</vt:lpstr>
      <vt:lpstr>Book Banding</vt:lpstr>
      <vt:lpstr>Maths Units Covered</vt:lpstr>
      <vt:lpstr>Homework</vt:lpstr>
      <vt:lpstr>The Benefits of Reading For Pleasure</vt:lpstr>
      <vt:lpstr>UNICEF: Rights Respecting School Gold</vt:lpstr>
      <vt:lpstr>My Happy Mind</vt:lpstr>
      <vt:lpstr>SATs 2027</vt:lpstr>
      <vt:lpstr>Online safety: an increasing priority</vt:lpstr>
      <vt:lpstr>Online safety: what does the school do?</vt:lpstr>
      <vt:lpstr>Online safety: how parents can support children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6 Parents’ Meeting 2021</dc:title>
  <dc:creator>Nick</dc:creator>
  <cp:lastModifiedBy>Fatima Tariq</cp:lastModifiedBy>
  <cp:revision>39</cp:revision>
  <dcterms:created xsi:type="dcterms:W3CDTF">2021-09-10T13:48:38Z</dcterms:created>
  <dcterms:modified xsi:type="dcterms:W3CDTF">2026-09-03T12:43:56Z</dcterms:modified>
</cp:coreProperties>
</file>